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6.xml.rels" ContentType="application/vnd.openxmlformats-package.relationships+xml"/>
  <Override PartName="/ppt/notesSlides/notesSlide6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6.wmf" ContentType="image/x-wmf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es-ES"/>
              <a:t>Pulse para editar el formato de las notas</a:t>
            </a:r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es-ES"/>
              <a:t>&lt;encabezado&gt;</a:t>
            </a:r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s-ES"/>
              <a:t>&lt;fecha/hora&gt;</a:t>
            </a:r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s-ES"/>
              <a:t>&lt;pie de página&gt;</a:t>
            </a:r>
            <a:endParaRPr/>
          </a:p>
        </p:txBody>
      </p:sp>
      <p:sp>
        <p:nvSpPr>
          <p:cNvPr id="91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3121C141-E171-4101-8161-21A1E181B131}" type="slidenum">
              <a:rPr lang="es-ES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91C171-5121-41A1-B131-D141E1513121}" type="slidenum">
              <a:rPr lang="es-ES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73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73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b7e7a0"/>
          </a:solidFill>
        </p:spPr>
      </p:sp>
      <p:sp>
        <p:nvSpPr>
          <p:cNvPr id="1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000000"/>
          </a:solidFill>
        </p:spPr>
      </p:sp>
      <p:sp>
        <p:nvSpPr>
          <p:cNvPr id="2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3"/>
            <a:tile/>
          </a:blipFill>
        </p:spPr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559122"/>
            </a:solidFill>
            <a:miter/>
          </a:ln>
        </p:spPr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>
            <a:gsLst>
              <a:gs pos="0">
                <a:srgbClr val="4da504"/>
              </a:gs>
              <a:gs pos="50000">
                <a:srgbClr val="8bf14e"/>
              </a:gs>
              <a:gs pos="100000">
                <a:srgbClr val="4da504"/>
              </a:gs>
            </a:gsLst>
            <a:lin ang="3000000"/>
          </a:gradFill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b="1" lang="es-ES" sz="4800">
                <a:solidFill>
                  <a:srgbClr val="4e5b6f"/>
                </a:solidFill>
                <a:latin typeface="Century Gothic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6" name="CustomShape 7"/>
          <p:cNvSpPr/>
          <p:nvPr/>
        </p:nvSpPr>
        <p:spPr>
          <a:xfrm>
            <a:off x="1687680" y="4952880"/>
            <a:ext cx="7455960" cy="48780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b7e7a0"/>
          </a:solidFill>
        </p:spPr>
      </p:sp>
      <p:sp>
        <p:nvSpPr>
          <p:cNvPr id="7" name="CustomShape 8"/>
          <p:cNvSpPr/>
          <p:nvPr/>
        </p:nvSpPr>
        <p:spPr>
          <a:xfrm>
            <a:off x="35280" y="5237640"/>
            <a:ext cx="9108360" cy="78840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000000"/>
          </a:solidFill>
        </p:spPr>
      </p:sp>
      <p:sp>
        <p:nvSpPr>
          <p:cNvPr id="8" name="CustomShape 9"/>
          <p:cNvSpPr/>
          <p:nvPr/>
        </p:nvSpPr>
        <p:spPr>
          <a:xfrm>
            <a:off x="0" y="5001120"/>
            <a:ext cx="9143640" cy="1863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blipFill>
            <a:blip r:embed="rId4"/>
            <a:tile/>
          </a:blipFill>
        </p:spPr>
      </p:sp>
      <p:sp>
        <p:nvSpPr>
          <p:cNvPr id="9" name="Line 10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559122"/>
            </a:solidFill>
            <a:miter/>
          </a:ln>
        </p:spPr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ES">
                <a:solidFill>
                  <a:srgbClr val="ffffff"/>
                </a:solidFill>
                <a:latin typeface="Century Gothic"/>
              </a:rPr>
              <a:t>15/11/12</a:t>
            </a:r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6161A101-0161-4191-81B1-11B1B1511101}" type="slidenum">
              <a:rPr lang="es-ES">
                <a:solidFill>
                  <a:srgbClr val="ffffff"/>
                </a:solidFill>
                <a:latin typeface="Century Gothic"/>
              </a:rPr>
              <a:t>&lt;número&gt;</a:t>
            </a:fld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s-ES"/>
              <a:t>Pulse para editar los formatos del texto del esquema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s-ES"/>
              <a:t>Segundo nivel del esquema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s-ES"/>
              <a:t>Tercer nivel del esquema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s-ES"/>
              <a:t>Cuarto nivel del esquema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s-E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s-ES"/>
              <a:t>Octavo nivel del esquema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s-ES"/>
              <a:t>Noveno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b7e7a0"/>
          </a:solidFill>
        </p:spPr>
      </p:sp>
      <p:sp>
        <p:nvSpPr>
          <p:cNvPr id="47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000000"/>
          </a:solidFill>
        </p:spPr>
      </p:sp>
      <p:sp>
        <p:nvSpPr>
          <p:cNvPr id="48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3"/>
            <a:tile/>
          </a:blipFill>
        </p:spPr>
      </p:sp>
      <p:sp>
        <p:nvSpPr>
          <p:cNvPr id="49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559122"/>
            </a:solidFill>
            <a:miter/>
          </a:ln>
        </p:spPr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es-ES">
                <a:solidFill>
                  <a:srgbClr val="000000"/>
                </a:solidFill>
                <a:latin typeface="Century Gothic"/>
              </a:rPr>
              <a:t>Pulse para editar los formatos del texto del esquema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s-ES">
                <a:solidFill>
                  <a:srgbClr val="000000"/>
                </a:solidFill>
                <a:latin typeface="Century Gothic"/>
              </a:rPr>
              <a:t>Segundo nivel del esquema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s-ES">
                <a:solidFill>
                  <a:srgbClr val="000000"/>
                </a:solidFill>
                <a:latin typeface="Century Gothic"/>
              </a:rPr>
              <a:t>Tercer nivel del esquema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s-ES">
                <a:solidFill>
                  <a:srgbClr val="000000"/>
                </a:solidFill>
                <a:latin typeface="Century Gothic"/>
              </a:rPr>
              <a:t>Cuarto nivel del esquema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s-ES">
                <a:solidFill>
                  <a:srgbClr val="000000"/>
                </a:solidFill>
                <a:latin typeface="Century Gothic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>
                <a:solidFill>
                  <a:srgbClr val="000000"/>
                </a:solidFill>
                <a:latin typeface="Century Gothic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>
                <a:solidFill>
                  <a:srgbClr val="000000"/>
                </a:solidFill>
                <a:latin typeface="Century Gothic"/>
              </a:rPr>
              <a:t>Séptimo nivel del esquema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s-ES">
                <a:solidFill>
                  <a:srgbClr val="000000"/>
                </a:solidFill>
                <a:latin typeface="Century Gothic"/>
              </a:rPr>
              <a:t>Octavo nivel del esquema</a:t>
            </a:r>
            <a:endParaRPr/>
          </a:p>
          <a:p>
            <a:r>
              <a:rPr lang="es-ES">
                <a:solidFill>
                  <a:srgbClr val="000000"/>
                </a:solidFill>
                <a:latin typeface="Century Gothic"/>
              </a:rPr>
              <a:t>Noveno nivel del esquemaHaga clic para modificar el estilo de texto del patrón</a:t>
            </a:r>
            <a:endParaRPr/>
          </a:p>
          <a:p>
            <a:r>
              <a:rPr lang="es-ES">
                <a:solidFill>
                  <a:srgbClr val="000000"/>
                </a:solidFill>
                <a:latin typeface="Century Gothic"/>
              </a:rPr>
              <a:t>Segundo nivel</a:t>
            </a:r>
            <a:endParaRPr/>
          </a:p>
          <a:p>
            <a:r>
              <a:rPr lang="es-ES">
                <a:solidFill>
                  <a:srgbClr val="000000"/>
                </a:solidFill>
                <a:latin typeface="Century Gothic"/>
              </a:rPr>
              <a:t>Tercer nivel</a:t>
            </a:r>
            <a:endParaRPr/>
          </a:p>
          <a:p>
            <a:r>
              <a:rPr lang="es-ES">
                <a:solidFill>
                  <a:srgbClr val="000000"/>
                </a:solidFill>
                <a:latin typeface="Century Gothic"/>
              </a:rPr>
              <a:t>Cuarto nivel</a:t>
            </a:r>
            <a:endParaRPr/>
          </a:p>
          <a:p>
            <a:r>
              <a:rPr lang="es-ES">
                <a:solidFill>
                  <a:srgbClr val="000000"/>
                </a:solidFill>
                <a:latin typeface="Century Gothic"/>
              </a:rPr>
              <a:t>Quinto nivel</a:t>
            </a:r>
            <a:endParaRPr/>
          </a:p>
        </p:txBody>
      </p:sp>
      <p:sp>
        <p:nvSpPr>
          <p:cNvPr id="51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ES">
                <a:solidFill>
                  <a:srgbClr val="000000"/>
                </a:solidFill>
                <a:latin typeface="Century Gothic"/>
              </a:rPr>
              <a:t>15/11/12</a:t>
            </a:r>
            <a:endParaRPr/>
          </a:p>
        </p:txBody>
      </p:sp>
      <p:sp>
        <p:nvSpPr>
          <p:cNvPr id="52" name="PlaceHolder 7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53" name="PlaceHolder 8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1131D1-71E1-41C1-A161-E1A1F1D16191}" type="slidenum">
              <a:rPr lang="es-ES">
                <a:solidFill>
                  <a:srgbClr val="000000"/>
                </a:solidFill>
                <a:latin typeface="Century Gothic"/>
              </a:rPr>
              <a:t>&lt;número&gt;</a:t>
            </a:fld>
            <a:endParaRPr/>
          </a:p>
        </p:txBody>
      </p:sp>
      <p:sp>
        <p:nvSpPr>
          <p:cNvPr id="54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es-ES" sz="4100">
                <a:solidFill>
                  <a:srgbClr val="4e5b6f"/>
                </a:solidFill>
                <a:latin typeface="Century Gothic"/>
              </a:rPr>
              <a:t>Pulse para editar el formato del texto de títuloHaga clic para modificar el estilo de título del patrón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b="1" lang="es-ES" sz="4800">
                <a:solidFill>
                  <a:srgbClr val="4e5b6f"/>
                </a:solidFill>
                <a:latin typeface="Century Gothic"/>
              </a:rPr>
              <a:t>La vida de los campesinos</a:t>
            </a:r>
            <a:endParaRPr/>
          </a:p>
        </p:txBody>
      </p:sp>
      <p:pic>
        <p:nvPicPr>
          <p:cNvPr descr="" id="93" name="Picture 13"/>
          <p:cNvPicPr/>
          <p:nvPr/>
        </p:nvPicPr>
        <p:blipFill>
          <a:blip r:embed="rId1"/>
          <a:stretch>
            <a:fillRect/>
          </a:stretch>
        </p:blipFill>
        <p:spPr>
          <a:xfrm>
            <a:off x="1331640" y="1917000"/>
            <a:ext cx="2066760" cy="2116800"/>
          </a:xfrm>
          <a:prstGeom prst="rect">
            <a:avLst/>
          </a:prstGeom>
        </p:spPr>
      </p:pic>
    </p:spTree>
  </p:cSld>
  <p:transition>
    <p:dissolve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Los campesinos constituían la mayoría de habitantes en los feudos:</a:t>
            </a:r>
            <a:endParaRPr/>
          </a:p>
          <a:p>
            <a:r>
              <a:rPr lang="es-ES" sz="2700">
                <a:solidFill>
                  <a:srgbClr val="000000"/>
                </a:solidFill>
                <a:latin typeface="Century Gothic"/>
              </a:rPr>
              <a:t>      </a:t>
            </a:r>
            <a:r>
              <a:rPr lang="es-ES" sz="2700">
                <a:solidFill>
                  <a:srgbClr val="000000"/>
                </a:solidFill>
                <a:latin typeface="Century Gothic"/>
              </a:rPr>
              <a:t>- LOS VILLANOS: personas libres que podían marcharse del feudo</a:t>
            </a:r>
            <a:endParaRPr/>
          </a:p>
          <a:p>
            <a:r>
              <a:rPr lang="es-ES" sz="2700">
                <a:solidFill>
                  <a:srgbClr val="000000"/>
                </a:solidFill>
                <a:latin typeface="Century Gothic"/>
              </a:rPr>
              <a:t>      </a:t>
            </a:r>
            <a:r>
              <a:rPr lang="es-ES" sz="2700">
                <a:solidFill>
                  <a:srgbClr val="000000"/>
                </a:solidFill>
                <a:latin typeface="Century Gothic"/>
              </a:rPr>
              <a:t>- LOS SIERVOS: eran personas que no podían abandonar el feudo y transmitían su condición por la iglesia.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La familia estaba formada por el matrimonio con sus hijos e hijas, a los que a veces, se sumaba otros familiares.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es-ES" sz="4100">
                <a:solidFill>
                  <a:srgbClr val="4e5b6f"/>
                </a:solidFill>
                <a:latin typeface="Century Gothic"/>
              </a:rPr>
              <a:t>LA FAMILIA</a:t>
            </a:r>
            <a:endParaRPr/>
          </a:p>
        </p:txBody>
      </p:sp>
    </p:spTree>
  </p:cSld>
  <p:transition>
    <p:dissolve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La vida del campesino era muy dura.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Se trabajaba de sol a sol con herramientas primitivas.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Además, debían pagar impuestos a señor y el diezmo a la iglesia.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Los niños y ancianos se encargaban de los trabajos menos duros, como recoger leña o cuidar de los animales domésticos.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Los hombres realizaban las labores pesadas.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Las mujeres ayudaban en las tareas agrarias y realizaban las faenas domésticas.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es-ES" sz="4100">
                <a:solidFill>
                  <a:srgbClr val="4e5b6f"/>
                </a:solidFill>
                <a:latin typeface="Century Gothic"/>
              </a:rPr>
              <a:t>LAS ACTIVIDADES DE LOS CAMPESINOS</a:t>
            </a:r>
            <a:endParaRPr/>
          </a:p>
        </p:txBody>
      </p:sp>
    </p:spTree>
  </p:cSld>
  <p:transition>
    <p:dissolve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Sara.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Raquel.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Alba.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Estefany.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Iván.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es-ES" sz="4100">
                <a:solidFill>
                  <a:srgbClr val="4e5b6f"/>
                </a:solidFill>
                <a:latin typeface="Century Gothic"/>
              </a:rPr>
              <a:t>GRUPO 5</a:t>
            </a:r>
            <a:endParaRPr/>
          </a:p>
        </p:txBody>
      </p:sp>
    </p:spTree>
  </p:cSld>
  <p:transition>
    <p:dissolv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Durante la edad media el sistema feudal predominaba, la gente estaba bajo control de los dueños feudales.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Las chozas de los campesinos estaban en contraste con las enormes casas de piedra y los castillos.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Debido a que no tenían instrucción académica los campesinos vivían con gran ignorancia y estaban llenos de temor y superstición.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La influencia de la iglesia era muy opresora.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La base del alimento fue el cereal de trigo.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es-ES" sz="4100">
                <a:solidFill>
                  <a:srgbClr val="4e5b6f"/>
                </a:solidFill>
                <a:latin typeface="Century Gothic"/>
              </a:rPr>
              <a:t>INTRODUCCIÓN</a:t>
            </a:r>
            <a:r>
              <a:rPr b="1" lang="es-ES" sz="4100">
                <a:solidFill>
                  <a:srgbClr val="4e5b6f"/>
                </a:solidFill>
                <a:latin typeface="Century Gothic"/>
              </a:rPr>
              <a:t>
</a:t>
            </a:r>
            <a:endParaRPr/>
          </a:p>
        </p:txBody>
      </p:sp>
    </p:spTree>
  </p:cSld>
  <p:transition>
    <p:dissolve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357120"/>
            <a:ext cx="8229240" cy="5768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Un campesino no era dueño de si mismo. Todo incluida la tierra que trabajaba, sus animales, su casa, y hasta su comida, pertenecía al señor del feudo.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Los campesinos estaban obligados a trabajar para su señor, a cambio una parcela de tierra para el cultivo propio. 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Les estaba prohibido marcharse del feudo sin permiso, y para un campesino, la única manera de obtener la libertad era ahorrar el dinero necesario para comprar un lote de tierras o casándose con una persona libre.</a:t>
            </a:r>
            <a:endParaRPr/>
          </a:p>
        </p:txBody>
      </p:sp>
    </p:spTree>
  </p:cSld>
  <p:transition>
    <p:dissolve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Los hombres: vestían un faldón, una especie de chaleco forrado de conejo, y un sombrero de tela.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Las mujeres: vestían dos túnicas superpuestas y un manto.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Ambos sexos usaban medias o calzas hasta las rodillas y zapatos que se introducen en chanclos de madera para evitar el barro.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es-ES" sz="4100">
                <a:solidFill>
                  <a:srgbClr val="4e5b6f"/>
                </a:solidFill>
                <a:latin typeface="Century Gothic"/>
              </a:rPr>
              <a:t>VESTIMENTA</a:t>
            </a:r>
            <a:endParaRPr/>
          </a:p>
        </p:txBody>
      </p:sp>
    </p:spTree>
  </p:cSld>
  <p:transition>
    <p:dissolve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99" name="4 Imagen"/>
          <p:cNvPicPr/>
          <p:nvPr/>
        </p:nvPicPr>
        <p:blipFill>
          <a:blip r:embed="rId1"/>
          <a:stretch>
            <a:fillRect/>
          </a:stretch>
        </p:blipFill>
        <p:spPr>
          <a:xfrm>
            <a:off x="4644000" y="692640"/>
            <a:ext cx="3566160" cy="4853160"/>
          </a:xfrm>
          <a:prstGeom prst="rect">
            <a:avLst/>
          </a:prstGeom>
        </p:spPr>
      </p:pic>
    </p:spTree>
  </p:cSld>
  <p:transition>
    <p:dissolve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Para trabajar usaban muy pocas herramientas de hierro, pues la gran mayoría de utensilios eran de madera. El rendimiento de la tierra era muy bajo. Cultivaban, practicaban la agricultura y la ganadería y se introdujo la recolección.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La alimentación era escasa y monótona: algunas hierbas, granos y caza pequeña, y una hogaza de pan que se atesoraba. La carne solamente se tomaba en ocasiones especiales. También se alimentaban de leche, queso, huevos y fruta.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es-ES" sz="4100">
                <a:solidFill>
                  <a:srgbClr val="4e5b6f"/>
                </a:solidFill>
                <a:latin typeface="Century Gothic"/>
              </a:rPr>
              <a:t>TRABAJO Y ALIMENTACIÓN</a:t>
            </a:r>
            <a:endParaRPr/>
          </a:p>
        </p:txBody>
      </p:sp>
    </p:spTree>
  </p:cSld>
  <p:transition>
    <p:dissolve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23640" y="148464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El pueblo vivía temiendo el mañana. La posibilidad de sufrir hambrunas era común, debido a una mala cosecha, que a veces se acumulaban e implicaban dos o tres años de mal comer.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es-ES" sz="4100">
                <a:solidFill>
                  <a:srgbClr val="4e5b6f"/>
                </a:solidFill>
                <a:latin typeface="Century Gothic"/>
              </a:rPr>
              <a:t>FORMA DE VIDA</a:t>
            </a:r>
            <a:endParaRPr/>
          </a:p>
        </p:txBody>
      </p:sp>
      <p:pic>
        <p:nvPicPr>
          <p:cNvPr descr="" id="104" name="3 Imagen"/>
          <p:cNvPicPr/>
          <p:nvPr/>
        </p:nvPicPr>
        <p:blipFill>
          <a:blip r:embed="rId1"/>
          <a:stretch>
            <a:fillRect/>
          </a:stretch>
        </p:blipFill>
        <p:spPr>
          <a:xfrm>
            <a:off x="4165920" y="3337560"/>
            <a:ext cx="3744000" cy="3120120"/>
          </a:xfrm>
          <a:prstGeom prst="rect">
            <a:avLst/>
          </a:prstGeom>
        </p:spPr>
      </p:pic>
    </p:spTree>
  </p:cSld>
  <p:transition>
    <p:dissolve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Las relaciones de solidaridad y de fraternidad hacían posible que se redistribuyera la exigua riqueza, y con ellos se aseguraba la supervivencia de los mas pobres.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Mas de una familia habitaba en una misma casa, varios dormían en un mismo lecho.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En el interior de las casas no había paredes verdaderas, solo colgaduras.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es-ES" sz="4100">
                <a:solidFill>
                  <a:srgbClr val="4e5b6f"/>
                </a:solidFill>
                <a:latin typeface="Century Gothic"/>
              </a:rPr>
              <a:t>RELACIONES SOCIALES</a:t>
            </a:r>
            <a:endParaRPr/>
          </a:p>
        </p:txBody>
      </p:sp>
    </p:spTree>
  </p:cSld>
  <p:transition>
    <p:dissolve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28760" y="285840"/>
            <a:ext cx="8229240" cy="55004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Los hombres y mujeres nunca salían solos y desconfiaban de quien lo hacia: eran locos o criminales.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Cualquier individuo que buscara el aislamiento se convertía inmediatamente en objeto de sospecha y era tenido por “extraño”.</a:t>
            </a:r>
            <a:endParaRPr/>
          </a:p>
          <a:p>
            <a:pPr>
              <a:buSzPct val="68000"/>
              <a:buFont charset="2" typeface="Wingdings 3"/>
              <a:buChar char=""/>
            </a:pPr>
            <a:r>
              <a:rPr lang="es-ES" sz="2700">
                <a:solidFill>
                  <a:srgbClr val="000000"/>
                </a:solidFill>
                <a:latin typeface="Century Gothic"/>
              </a:rPr>
              <a:t>Andar errante en la soledad era, según la opinión común, uno de los síntomas de locura.</a:t>
            </a:r>
            <a:endParaRPr/>
          </a:p>
        </p:txBody>
      </p:sp>
      <p:pic>
        <p:nvPicPr>
          <p:cNvPr descr="" id="108" name="3 Imagen"/>
          <p:cNvPicPr/>
          <p:nvPr/>
        </p:nvPicPr>
        <p:blipFill>
          <a:blip r:embed="rId1"/>
          <a:stretch>
            <a:fillRect/>
          </a:stretch>
        </p:blipFill>
        <p:spPr>
          <a:xfrm>
            <a:off x="3923640" y="4280040"/>
            <a:ext cx="3528000" cy="2369160"/>
          </a:xfrm>
          <a:prstGeom prst="rect">
            <a:avLst/>
          </a:prstGeom>
        </p:spPr>
      </p:pic>
    </p:spTree>
  </p:cSld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