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75" r:id="rId4"/>
    <p:sldId id="274" r:id="rId5"/>
    <p:sldId id="273" r:id="rId6"/>
    <p:sldId id="276" r:id="rId7"/>
    <p:sldId id="277" r:id="rId8"/>
    <p:sldId id="264" r:id="rId9"/>
    <p:sldId id="257" r:id="rId10"/>
    <p:sldId id="258" r:id="rId11"/>
    <p:sldId id="259" r:id="rId12"/>
    <p:sldId id="260" r:id="rId13"/>
    <p:sldId id="261" r:id="rId14"/>
    <p:sldId id="262" r:id="rId15"/>
    <p:sldId id="263" r:id="rId16"/>
    <p:sldId id="265" r:id="rId17"/>
    <p:sldId id="266" r:id="rId18"/>
    <p:sldId id="267" r:id="rId19"/>
    <p:sldId id="268" r:id="rId20"/>
    <p:sldId id="270" r:id="rId21"/>
    <p:sldId id="271" r:id="rId22"/>
    <p:sldId id="272" r:id="rId23"/>
    <p:sldId id="278" r:id="rId24"/>
    <p:sldId id="279" r:id="rId2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70" autoAdjust="0"/>
    <p:restoredTop sz="94615" autoAdjust="0"/>
  </p:normalViewPr>
  <p:slideViewPr>
    <p:cSldViewPr>
      <p:cViewPr varScale="1">
        <p:scale>
          <a:sx n="87" d="100"/>
          <a:sy n="87" d="100"/>
        </p:scale>
        <p:origin x="-147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33290F27-654E-4DC6-8650-11558461C391}" type="datetimeFigureOut">
              <a:rPr lang="es-ES" smtClean="0"/>
              <a:pPr/>
              <a:t>12/11/2012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977DF0D-3CA6-47C3-B9E9-D8F82644A5C3}" type="slidenum">
              <a:rPr lang="es-ES" smtClean="0"/>
              <a:pPr/>
              <a:t>‹Nº›</a:t>
            </a:fld>
            <a:endParaRPr lang="es-ES"/>
          </a:p>
        </p:txBody>
      </p:sp>
    </p:spTree>
  </p:cSld>
  <p:clrMapOvr>
    <a:masterClrMapping/>
  </p:clrMapOvr>
  <p:transition spd="slow">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3290F27-654E-4DC6-8650-11558461C391}" type="datetimeFigureOut">
              <a:rPr lang="es-ES" smtClean="0"/>
              <a:pPr/>
              <a:t>12/11/2012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977DF0D-3CA6-47C3-B9E9-D8F82644A5C3}" type="slidenum">
              <a:rPr lang="es-ES" smtClean="0"/>
              <a:pPr/>
              <a:t>‹Nº›</a:t>
            </a:fld>
            <a:endParaRPr lang="es-ES"/>
          </a:p>
        </p:txBody>
      </p:sp>
    </p:spTree>
  </p:cSld>
  <p:clrMapOvr>
    <a:masterClrMapping/>
  </p:clrMapOvr>
  <p:transition spd="slow">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3290F27-654E-4DC6-8650-11558461C391}" type="datetimeFigureOut">
              <a:rPr lang="es-ES" smtClean="0"/>
              <a:pPr/>
              <a:t>12/11/2012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977DF0D-3CA6-47C3-B9E9-D8F82644A5C3}" type="slidenum">
              <a:rPr lang="es-ES" smtClean="0"/>
              <a:pPr/>
              <a:t>‹Nº›</a:t>
            </a:fld>
            <a:endParaRPr lang="es-ES"/>
          </a:p>
        </p:txBody>
      </p:sp>
    </p:spTree>
  </p:cSld>
  <p:clrMapOvr>
    <a:masterClrMapping/>
  </p:clrMapOvr>
  <p:transition spd="slow">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3290F27-654E-4DC6-8650-11558461C391}" type="datetimeFigureOut">
              <a:rPr lang="es-ES" smtClean="0"/>
              <a:pPr/>
              <a:t>12/11/2012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977DF0D-3CA6-47C3-B9E9-D8F82644A5C3}" type="slidenum">
              <a:rPr lang="es-ES" smtClean="0"/>
              <a:pPr/>
              <a:t>‹Nº›</a:t>
            </a:fld>
            <a:endParaRPr lang="es-ES"/>
          </a:p>
        </p:txBody>
      </p:sp>
    </p:spTree>
  </p:cSld>
  <p:clrMapOvr>
    <a:masterClrMapping/>
  </p:clrMapOvr>
  <p:transition spd="slow">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3290F27-654E-4DC6-8650-11558461C391}" type="datetimeFigureOut">
              <a:rPr lang="es-ES" smtClean="0"/>
              <a:pPr/>
              <a:t>12/11/2012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977DF0D-3CA6-47C3-B9E9-D8F82644A5C3}" type="slidenum">
              <a:rPr lang="es-ES" smtClean="0"/>
              <a:pPr/>
              <a:t>‹Nº›</a:t>
            </a:fld>
            <a:endParaRPr lang="es-ES"/>
          </a:p>
        </p:txBody>
      </p:sp>
    </p:spTree>
  </p:cSld>
  <p:clrMapOvr>
    <a:masterClrMapping/>
  </p:clrMapOvr>
  <p:transition spd="slow">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33290F27-654E-4DC6-8650-11558461C391}" type="datetimeFigureOut">
              <a:rPr lang="es-ES" smtClean="0"/>
              <a:pPr/>
              <a:t>12/11/2012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977DF0D-3CA6-47C3-B9E9-D8F82644A5C3}" type="slidenum">
              <a:rPr lang="es-ES" smtClean="0"/>
              <a:pPr/>
              <a:t>‹Nº›</a:t>
            </a:fld>
            <a:endParaRPr lang="es-ES"/>
          </a:p>
        </p:txBody>
      </p:sp>
    </p:spTree>
  </p:cSld>
  <p:clrMapOvr>
    <a:masterClrMapping/>
  </p:clrMapOvr>
  <p:transition spd="slow">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33290F27-654E-4DC6-8650-11558461C391}" type="datetimeFigureOut">
              <a:rPr lang="es-ES" smtClean="0"/>
              <a:pPr/>
              <a:t>12/11/2012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3977DF0D-3CA6-47C3-B9E9-D8F82644A5C3}" type="slidenum">
              <a:rPr lang="es-ES" smtClean="0"/>
              <a:pPr/>
              <a:t>‹Nº›</a:t>
            </a:fld>
            <a:endParaRPr lang="es-ES"/>
          </a:p>
        </p:txBody>
      </p:sp>
    </p:spTree>
  </p:cSld>
  <p:clrMapOvr>
    <a:masterClrMapping/>
  </p:clrMapOvr>
  <p:transition spd="slow">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33290F27-654E-4DC6-8650-11558461C391}" type="datetimeFigureOut">
              <a:rPr lang="es-ES" smtClean="0"/>
              <a:pPr/>
              <a:t>12/11/2012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3977DF0D-3CA6-47C3-B9E9-D8F82644A5C3}" type="slidenum">
              <a:rPr lang="es-ES" smtClean="0"/>
              <a:pPr/>
              <a:t>‹Nº›</a:t>
            </a:fld>
            <a:endParaRPr lang="es-ES"/>
          </a:p>
        </p:txBody>
      </p:sp>
    </p:spTree>
  </p:cSld>
  <p:clrMapOvr>
    <a:masterClrMapping/>
  </p:clrMapOvr>
  <p:transition spd="slow">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3290F27-654E-4DC6-8650-11558461C391}" type="datetimeFigureOut">
              <a:rPr lang="es-ES" smtClean="0"/>
              <a:pPr/>
              <a:t>12/11/2012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3977DF0D-3CA6-47C3-B9E9-D8F82644A5C3}" type="slidenum">
              <a:rPr lang="es-ES" smtClean="0"/>
              <a:pPr/>
              <a:t>‹Nº›</a:t>
            </a:fld>
            <a:endParaRPr lang="es-ES"/>
          </a:p>
        </p:txBody>
      </p:sp>
    </p:spTree>
  </p:cSld>
  <p:clrMapOvr>
    <a:masterClrMapping/>
  </p:clrMapOvr>
  <p:transition spd="slow">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3290F27-654E-4DC6-8650-11558461C391}" type="datetimeFigureOut">
              <a:rPr lang="es-ES" smtClean="0"/>
              <a:pPr/>
              <a:t>12/11/2012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977DF0D-3CA6-47C3-B9E9-D8F82644A5C3}" type="slidenum">
              <a:rPr lang="es-ES" smtClean="0"/>
              <a:pPr/>
              <a:t>‹Nº›</a:t>
            </a:fld>
            <a:endParaRPr lang="es-ES"/>
          </a:p>
        </p:txBody>
      </p:sp>
    </p:spTree>
  </p:cSld>
  <p:clrMapOvr>
    <a:masterClrMapping/>
  </p:clrMapOvr>
  <p:transition spd="slow">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3290F27-654E-4DC6-8650-11558461C391}" type="datetimeFigureOut">
              <a:rPr lang="es-ES" smtClean="0"/>
              <a:pPr/>
              <a:t>12/11/2012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977DF0D-3CA6-47C3-B9E9-D8F82644A5C3}" type="slidenum">
              <a:rPr lang="es-ES" smtClean="0"/>
              <a:pPr/>
              <a:t>‹Nº›</a:t>
            </a:fld>
            <a:endParaRPr lang="es-ES"/>
          </a:p>
        </p:txBody>
      </p:sp>
    </p:spTree>
  </p:cSld>
  <p:clrMapOvr>
    <a:masterClrMapping/>
  </p:clrMapOvr>
  <p:transition spd="slow">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40000"/>
                <a:lumOff val="60000"/>
              </a:schemeClr>
            </a:gs>
            <a:gs pos="25000">
              <a:schemeClr val="accent1">
                <a:lumMod val="40000"/>
                <a:lumOff val="60000"/>
              </a:schemeClr>
            </a:gs>
            <a:gs pos="75000">
              <a:schemeClr val="accent1">
                <a:lumMod val="40000"/>
                <a:lumOff val="60000"/>
              </a:schemeClr>
            </a:gs>
            <a:gs pos="100000">
              <a:srgbClr val="005CBF"/>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290F27-654E-4DC6-8650-11558461C391}" type="datetimeFigureOut">
              <a:rPr lang="es-ES" smtClean="0"/>
              <a:pPr/>
              <a:t>12/11/2012</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77DF0D-3CA6-47C3-B9E9-D8F82644A5C3}"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comb/>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p:txBody>
          <a:bodyPr/>
          <a:lstStyle/>
          <a:p>
            <a:r>
              <a:rPr lang="es-ES" dirty="0" smtClean="0">
                <a:solidFill>
                  <a:schemeClr val="tx1"/>
                </a:solidFill>
              </a:rPr>
              <a:t>NÚMEROS 1,10,17,24,28 Y 31</a:t>
            </a:r>
            <a:endParaRPr lang="es-ES" dirty="0">
              <a:solidFill>
                <a:schemeClr val="tx1"/>
              </a:solidFill>
            </a:endParaRPr>
          </a:p>
        </p:txBody>
      </p:sp>
      <p:sp>
        <p:nvSpPr>
          <p:cNvPr id="5" name="4 Rectángulo"/>
          <p:cNvSpPr/>
          <p:nvPr/>
        </p:nvSpPr>
        <p:spPr>
          <a:xfrm>
            <a:off x="714348" y="1571612"/>
            <a:ext cx="7377982" cy="923330"/>
          </a:xfrm>
          <a:prstGeom prst="rect">
            <a:avLst/>
          </a:prstGeom>
          <a:noFill/>
        </p:spPr>
        <p:txBody>
          <a:bodyPr wrap="none" lIns="91440" tIns="45720" rIns="91440" bIns="45720">
            <a:spAutoFit/>
          </a:bodyPr>
          <a:lstStyle/>
          <a:p>
            <a:pPr algn="ctr"/>
            <a:r>
              <a:rPr lang="es-E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El clero en la </a:t>
            </a:r>
            <a:r>
              <a:rPr lang="es-E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a:t>
            </a:r>
            <a:r>
              <a:rPr lang="es-E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dad Media</a:t>
            </a:r>
            <a:endParaRPr lang="es-E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ES" dirty="0" smtClean="0"/>
              <a:t>Había dos tipos de clero:</a:t>
            </a:r>
          </a:p>
          <a:p>
            <a:r>
              <a:rPr lang="es-ES" dirty="0" smtClean="0"/>
              <a:t>CLERO SECULAR</a:t>
            </a:r>
          </a:p>
          <a:p>
            <a:r>
              <a:rPr lang="es-ES" dirty="0" smtClean="0"/>
              <a:t>CLERO REGULAR</a:t>
            </a:r>
            <a:endParaRPr lang="es-ES" dirty="0"/>
          </a:p>
        </p:txBody>
      </p:sp>
      <p:sp>
        <p:nvSpPr>
          <p:cNvPr id="5" name="4 Rectángulo"/>
          <p:cNvSpPr/>
          <p:nvPr/>
        </p:nvSpPr>
        <p:spPr>
          <a:xfrm>
            <a:off x="2500298" y="357166"/>
            <a:ext cx="4169283" cy="923330"/>
          </a:xfrm>
          <a:prstGeom prst="rect">
            <a:avLst/>
          </a:prstGeom>
          <a:noFill/>
        </p:spPr>
        <p:txBody>
          <a:bodyPr wrap="none" lIns="91440" tIns="45720" rIns="91440" bIns="45720">
            <a:spAutoFit/>
          </a:bodyPr>
          <a:lstStyle/>
          <a:p>
            <a:pPr algn="ctr"/>
            <a:r>
              <a:rPr lang="es-E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Tipos de clero</a:t>
            </a:r>
            <a:endParaRPr lang="es-E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spd="slow">
    <p:comb/>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idx="1"/>
          </p:nvPr>
        </p:nvSpPr>
        <p:spPr/>
        <p:txBody>
          <a:bodyPr>
            <a:normAutofit/>
          </a:bodyPr>
          <a:lstStyle/>
          <a:p>
            <a:r>
              <a:rPr lang="es-ES" sz="1800" dirty="0" smtClean="0"/>
              <a:t>Formado por obispos y sacerdotes de la parroquias , que vivían entre los laicos. El modo de vida del alto clero era similar al de la nobleza ; el bajo clero vivía pobremente.</a:t>
            </a:r>
          </a:p>
          <a:p>
            <a:r>
              <a:rPr lang="es-ES" sz="1800" dirty="0" smtClean="0"/>
              <a:t>Era una organización jerárquica que  parte del papa , continúa con los arzobispos, obispos y sacerdotes. Las órdenes menores del clero secular incluyen los rangos de diácono y exorcista. El cargo de presbítero, cura de almas, cura párroco o simplemente cura, es la base fundamental de contacto directo con los fieles. Existen multitud de beneficios eclesiásticos intermedios (arcipreste, canónigo, magistral...).</a:t>
            </a:r>
            <a:br>
              <a:rPr lang="es-ES" sz="1800" dirty="0" smtClean="0"/>
            </a:br>
            <a:endParaRPr lang="es-ES" sz="1800" dirty="0" smtClean="0"/>
          </a:p>
          <a:p>
            <a:endParaRPr lang="es-ES" sz="1800" dirty="0"/>
          </a:p>
        </p:txBody>
      </p:sp>
      <p:sp>
        <p:nvSpPr>
          <p:cNvPr id="6" name="5 Rectángulo"/>
          <p:cNvSpPr/>
          <p:nvPr/>
        </p:nvSpPr>
        <p:spPr>
          <a:xfrm>
            <a:off x="2428860" y="428604"/>
            <a:ext cx="3880742" cy="923330"/>
          </a:xfrm>
          <a:prstGeom prst="rect">
            <a:avLst/>
          </a:prstGeom>
          <a:noFill/>
        </p:spPr>
        <p:txBody>
          <a:bodyPr wrap="none" lIns="91440" tIns="45720" rIns="91440" bIns="45720">
            <a:spAutoFit/>
          </a:bodyPr>
          <a:lstStyle/>
          <a:p>
            <a:pPr algn="ctr"/>
            <a:r>
              <a:rPr lang="es-E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Clero secular</a:t>
            </a:r>
            <a:endParaRPr lang="es-E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4054379"/>
            <a:ext cx="2592554" cy="2625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animEffect transition="in" filter="fade">
                                      <p:cBhvr>
                                        <p:cTn id="9"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jrclero[1].gif"/>
          <p:cNvPicPr>
            <a:picLocks noGrp="1" noChangeAspect="1"/>
          </p:cNvPicPr>
          <p:nvPr>
            <p:ph idx="1"/>
          </p:nvPr>
        </p:nvPicPr>
        <p:blipFill>
          <a:blip r:embed="rId2" cstate="print"/>
          <a:stretch>
            <a:fillRect/>
          </a:stretch>
        </p:blipFill>
        <p:spPr>
          <a:xfrm>
            <a:off x="1475656" y="1268760"/>
            <a:ext cx="6696744" cy="5604356"/>
          </a:xfrm>
        </p:spPr>
      </p:pic>
      <p:sp>
        <p:nvSpPr>
          <p:cNvPr id="5" name="4 Rectángulo"/>
          <p:cNvSpPr/>
          <p:nvPr/>
        </p:nvSpPr>
        <p:spPr>
          <a:xfrm>
            <a:off x="214282" y="214290"/>
            <a:ext cx="8726684" cy="923330"/>
          </a:xfrm>
          <a:prstGeom prst="rect">
            <a:avLst/>
          </a:prstGeom>
          <a:noFill/>
        </p:spPr>
        <p:txBody>
          <a:bodyPr wrap="none" lIns="91440" tIns="45720" rIns="91440" bIns="45720">
            <a:spAutoFit/>
          </a:bodyPr>
          <a:lstStyle/>
          <a:p>
            <a:pPr algn="ctr"/>
            <a:r>
              <a:rPr lang="es-E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Organización del clero secular</a:t>
            </a:r>
            <a:endParaRPr lang="es-E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r>
              <a:rPr lang="es-ES" sz="2000" dirty="0" smtClean="0"/>
              <a:t>El clero regular estaba integrado por abades y abadesas , pertenecientes al alto clero , además de monjes y monjas.</a:t>
            </a:r>
          </a:p>
          <a:p>
            <a:r>
              <a:rPr lang="es-ES" sz="2000" dirty="0" smtClean="0"/>
              <a:t>Vivían en monasterios y  obedecían la normativa de cada orden.</a:t>
            </a:r>
          </a:p>
          <a:p>
            <a:r>
              <a:rPr lang="es-ES" sz="2000" dirty="0" smtClean="0"/>
              <a:t>El clero regular está constituido por los sacerdotes que viven en conventos y que componen las distintas órdenes religiosas</a:t>
            </a:r>
            <a:r>
              <a:rPr lang="es-ES" dirty="0" smtClean="0"/>
              <a:t>.</a:t>
            </a:r>
            <a:endParaRPr lang="es-ES" dirty="0"/>
          </a:p>
        </p:txBody>
      </p:sp>
      <p:sp>
        <p:nvSpPr>
          <p:cNvPr id="5" name="4 Rectángulo"/>
          <p:cNvSpPr/>
          <p:nvPr/>
        </p:nvSpPr>
        <p:spPr>
          <a:xfrm>
            <a:off x="2357422" y="285728"/>
            <a:ext cx="3882601" cy="923330"/>
          </a:xfrm>
          <a:prstGeom prst="rect">
            <a:avLst/>
          </a:prstGeom>
          <a:noFill/>
        </p:spPr>
        <p:txBody>
          <a:bodyPr wrap="none" lIns="91440" tIns="45720" rIns="91440" bIns="45720">
            <a:spAutoFit/>
          </a:bodyPr>
          <a:lstStyle/>
          <a:p>
            <a:pPr algn="ctr"/>
            <a:r>
              <a:rPr lang="es-E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Clero regular</a:t>
            </a:r>
            <a:endParaRPr lang="es-E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717032"/>
            <a:ext cx="4752527"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randombar(horizont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ES" dirty="0" smtClean="0"/>
              <a:t>Había varios tipos de  monjes en el clero regular entre ellos:</a:t>
            </a:r>
          </a:p>
          <a:p>
            <a:endParaRPr lang="es-ES" dirty="0"/>
          </a:p>
        </p:txBody>
      </p:sp>
      <p:pic>
        <p:nvPicPr>
          <p:cNvPr id="4" name="3 Imagen" descr="saceerdotes[1].png"/>
          <p:cNvPicPr>
            <a:picLocks noChangeAspect="1"/>
          </p:cNvPicPr>
          <p:nvPr/>
        </p:nvPicPr>
        <p:blipFill>
          <a:blip r:embed="rId2" cstate="print"/>
          <a:stretch>
            <a:fillRect/>
          </a:stretch>
        </p:blipFill>
        <p:spPr>
          <a:xfrm>
            <a:off x="0" y="2924944"/>
            <a:ext cx="9144000" cy="3933056"/>
          </a:xfrm>
          <a:prstGeom prst="rect">
            <a:avLst/>
          </a:prstGeom>
        </p:spPr>
      </p:pic>
      <p:sp>
        <p:nvSpPr>
          <p:cNvPr id="6" name="5 Rectángulo"/>
          <p:cNvSpPr/>
          <p:nvPr/>
        </p:nvSpPr>
        <p:spPr>
          <a:xfrm>
            <a:off x="214282" y="357166"/>
            <a:ext cx="8729249" cy="923330"/>
          </a:xfrm>
          <a:prstGeom prst="rect">
            <a:avLst/>
          </a:prstGeom>
          <a:noFill/>
        </p:spPr>
        <p:txBody>
          <a:bodyPr wrap="none" lIns="91440" tIns="45720" rIns="91440" bIns="45720">
            <a:spAutoFit/>
          </a:bodyPr>
          <a:lstStyle/>
          <a:p>
            <a:pPr algn="ctr"/>
            <a:r>
              <a:rPr lang="es-E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Organización del clero regular</a:t>
            </a:r>
            <a:endParaRPr lang="es-E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2071678"/>
            <a:ext cx="9144000" cy="4786322"/>
          </a:xfrm>
        </p:spPr>
        <p:txBody>
          <a:bodyPr>
            <a:normAutofit/>
          </a:bodyPr>
          <a:lstStyle/>
          <a:p>
            <a:r>
              <a:rPr lang="es-ES" sz="2800" dirty="0" smtClean="0"/>
              <a:t>La mayor diferencia era que el clero secular convivía con el pueblo y el regular estaba enclaustrado en conventos.</a:t>
            </a:r>
          </a:p>
          <a:p>
            <a:r>
              <a:rPr lang="es-ES" sz="2800" dirty="0" smtClean="0"/>
              <a:t>Otra diferencia era la organización</a:t>
            </a:r>
            <a:endParaRPr lang="es-ES" sz="2800" dirty="0"/>
          </a:p>
        </p:txBody>
      </p:sp>
      <p:pic>
        <p:nvPicPr>
          <p:cNvPr id="4" name="3 Imagen" descr="ESQUEMAIglesia-medieval[1].jpg"/>
          <p:cNvPicPr>
            <a:picLocks noChangeAspect="1"/>
          </p:cNvPicPr>
          <p:nvPr/>
        </p:nvPicPr>
        <p:blipFill>
          <a:blip r:embed="rId2" cstate="print"/>
          <a:stretch>
            <a:fillRect/>
          </a:stretch>
        </p:blipFill>
        <p:spPr>
          <a:xfrm>
            <a:off x="1115616" y="3789040"/>
            <a:ext cx="6984776" cy="3068960"/>
          </a:xfrm>
          <a:prstGeom prst="rect">
            <a:avLst/>
          </a:prstGeom>
        </p:spPr>
      </p:pic>
      <p:sp>
        <p:nvSpPr>
          <p:cNvPr id="6" name="5 Rectángulo"/>
          <p:cNvSpPr/>
          <p:nvPr/>
        </p:nvSpPr>
        <p:spPr>
          <a:xfrm>
            <a:off x="214282" y="357166"/>
            <a:ext cx="8929718" cy="1754326"/>
          </a:xfrm>
          <a:prstGeom prst="rect">
            <a:avLst/>
          </a:prstGeom>
          <a:noFill/>
        </p:spPr>
        <p:txBody>
          <a:bodyPr wrap="square" lIns="91440" tIns="45720" rIns="91440" bIns="45720">
            <a:spAutoFit/>
          </a:bodyPr>
          <a:lstStyle/>
          <a:p>
            <a:pPr algn="ctr"/>
            <a:r>
              <a:rPr lang="es-E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Diferencia entre clero regular y secular</a:t>
            </a:r>
            <a:endParaRPr lang="es-E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nodeType="clickEffect">
                                  <p:stCondLst>
                                    <p:cond delay="0"/>
                                  </p:stCondLst>
                                  <p:childTnLst>
                                    <p:animMotion origin="layout" path="M 0 0 C 0.069 0 0.125 0.056 0.125 0.125 C 0.125 0.194 0.069 0.25 0 0.25 C -0.069 0.25 -0.125 0.194 -0.125 0.125 C -0.125 0.056 -0.069 0 0 0 Z" pathEditMode="relative" ptsTypes="">
                                      <p:cBhvr>
                                        <p:cTn id="6"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Clero: rangos y ropa</a:t>
            </a:r>
            <a:br>
              <a:rPr lang="es-ES"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br>
            <a:endParaRPr lang="es-ES" dirty="0"/>
          </a:p>
        </p:txBody>
      </p:sp>
      <p:sp>
        <p:nvSpPr>
          <p:cNvPr id="3" name="2 Marcador de contenido"/>
          <p:cNvSpPr>
            <a:spLocks noGrp="1"/>
          </p:cNvSpPr>
          <p:nvPr>
            <p:ph idx="1"/>
          </p:nvPr>
        </p:nvSpPr>
        <p:spPr/>
        <p:txBody>
          <a:bodyPr/>
          <a:lstStyle/>
          <a:p>
            <a:r>
              <a:rPr lang="es-ES" dirty="0" smtClean="0"/>
              <a:t>El clero en la Edad Media estaba formado por:</a:t>
            </a:r>
          </a:p>
          <a:p>
            <a:endParaRPr lang="es-ES" dirty="0"/>
          </a:p>
        </p:txBody>
      </p:sp>
      <p:sp>
        <p:nvSpPr>
          <p:cNvPr id="4" name="3 Rectángulo"/>
          <p:cNvSpPr/>
          <p:nvPr/>
        </p:nvSpPr>
        <p:spPr>
          <a:xfrm>
            <a:off x="4479629" y="3244334"/>
            <a:ext cx="184730" cy="369332"/>
          </a:xfrm>
          <a:prstGeom prst="rect">
            <a:avLst/>
          </a:prstGeom>
        </p:spPr>
        <p:txBody>
          <a:bodyPr wrap="none">
            <a:spAutoFit/>
          </a:bodyPr>
          <a:lstStyle/>
          <a:p>
            <a:pPr algn="ctr"/>
            <a:endParaRPr lang="es-ES" b="1"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endParaRPr>
          </a:p>
        </p:txBody>
      </p:sp>
      <p:sp>
        <p:nvSpPr>
          <p:cNvPr id="5" name="4 CuadroTexto"/>
          <p:cNvSpPr txBox="1"/>
          <p:nvPr/>
        </p:nvSpPr>
        <p:spPr>
          <a:xfrm>
            <a:off x="467544" y="2204864"/>
            <a:ext cx="2808312" cy="3416320"/>
          </a:xfrm>
          <a:prstGeom prst="rect">
            <a:avLst/>
          </a:prstGeom>
          <a:noFill/>
        </p:spPr>
        <p:txBody>
          <a:bodyPr wrap="square" rtlCol="0">
            <a:spAutoFit/>
          </a:bodyPr>
          <a:lstStyle/>
          <a:p>
            <a:pPr lvl="2" algn="ctr"/>
            <a:r>
              <a:rPr lang="es-ES" sz="2400" b="1" i="1" u="sng" dirty="0" smtClean="0"/>
              <a:t>EL PAPA:</a:t>
            </a:r>
          </a:p>
          <a:p>
            <a:r>
              <a:rPr lang="es-ES" sz="2400" dirty="0" smtClean="0"/>
              <a:t>Sostenía una comunicación </a:t>
            </a:r>
            <a:r>
              <a:rPr lang="es-ES" sz="2400" dirty="0"/>
              <a:t>directa con Dios y esa </a:t>
            </a:r>
            <a:r>
              <a:rPr lang="es-ES" sz="2400" dirty="0" smtClean="0"/>
              <a:t>condición </a:t>
            </a:r>
            <a:r>
              <a:rPr lang="es-ES" sz="2400" dirty="0"/>
              <a:t>le daba el derecho de manejar a su antojo la conducta de </a:t>
            </a:r>
            <a:r>
              <a:rPr lang="es-ES" sz="2400" dirty="0" smtClean="0"/>
              <a:t>todos.</a:t>
            </a:r>
            <a:endParaRPr lang="es-ES" sz="2400" dirty="0"/>
          </a:p>
        </p:txBody>
      </p:sp>
      <p:pic>
        <p:nvPicPr>
          <p:cNvPr id="6" name="Picture 2" descr="https://encrypted-tbn1.gstatic.com/images?q=tbn:ANd9GcRDSjQbkm_Mie_DjGAWdSbKUiLs7U31C3X3McoWhL0tZdjg256mzg"/>
          <p:cNvPicPr>
            <a:picLocks noChangeAspect="1" noChangeArrowheads="1"/>
          </p:cNvPicPr>
          <p:nvPr/>
        </p:nvPicPr>
        <p:blipFill>
          <a:blip r:embed="rId2" cstate="print"/>
          <a:srcRect/>
          <a:stretch>
            <a:fillRect/>
          </a:stretch>
        </p:blipFill>
        <p:spPr bwMode="auto">
          <a:xfrm>
            <a:off x="3563888" y="2204864"/>
            <a:ext cx="3024336" cy="3966702"/>
          </a:xfrm>
          <a:prstGeom prst="rect">
            <a:avLst/>
          </a:prstGeom>
          <a:noFill/>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457200" y="476672"/>
            <a:ext cx="2818656" cy="6381328"/>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2400" b="1" i="1" u="sng" strike="noStrike" kern="1200" cap="none" spc="0" normalizeH="0" baseline="0" noProof="0" smtClean="0">
                <a:ln>
                  <a:noFill/>
                </a:ln>
                <a:solidFill>
                  <a:schemeClr val="tx1"/>
                </a:solidFill>
                <a:effectLst/>
                <a:uLnTx/>
                <a:uFillTx/>
                <a:latin typeface="+mn-lt"/>
                <a:ea typeface="+mn-ea"/>
                <a:cs typeface="+mn-cs"/>
              </a:rPr>
              <a:t>CARDENAL: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2400" b="0" i="0" u="none" strike="noStrike" kern="1200" cap="none" spc="0" normalizeH="0" baseline="0" noProof="0" smtClean="0">
                <a:ln>
                  <a:noFill/>
                </a:ln>
                <a:solidFill>
                  <a:schemeClr val="tx1"/>
                </a:solidFill>
                <a:effectLst/>
                <a:uLnTx/>
                <a:uFillTx/>
                <a:latin typeface="+mn-lt"/>
                <a:ea typeface="+mn-ea"/>
                <a:cs typeface="+mn-cs"/>
              </a:rPr>
              <a:t>Eclesiástico de alto rango de la Iglesia Católica, es el más alto título honorífico que puede conceder el Papa. Los cardenales se distinguían por llevar una sotana roja , capelo cardenalicio, una birreta roja y un anillo cardenalicio.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3" name="Picture 2" descr="https://encrypted-tbn2.gstatic.com/images?q=tbn:ANd9GcSQ-3rzf1V-VdOfjseet20D7Q3r_V1u0uavb60_zV37_k8Aj8QS7Q"/>
          <p:cNvPicPr>
            <a:picLocks noChangeAspect="1" noChangeArrowheads="1"/>
          </p:cNvPicPr>
          <p:nvPr/>
        </p:nvPicPr>
        <p:blipFill>
          <a:blip r:embed="rId2" cstate="print"/>
          <a:srcRect/>
          <a:stretch>
            <a:fillRect/>
          </a:stretch>
        </p:blipFill>
        <p:spPr bwMode="auto">
          <a:xfrm>
            <a:off x="3491880" y="764704"/>
            <a:ext cx="2185654" cy="3096344"/>
          </a:xfrm>
          <a:prstGeom prst="rect">
            <a:avLst/>
          </a:prstGeom>
          <a:noFill/>
        </p:spPr>
      </p:pic>
      <p:pic>
        <p:nvPicPr>
          <p:cNvPr id="4" name="Picture 4" descr="http://upload.wikimedia.org/wikipedia/commons/thumb/2/26/Ikone_Athanasius_von_Alexandria.jpg/160px-Ikone_Athanasius_von_Alexandria.jpg"/>
          <p:cNvPicPr>
            <a:picLocks noChangeAspect="1" noChangeArrowheads="1"/>
          </p:cNvPicPr>
          <p:nvPr/>
        </p:nvPicPr>
        <p:blipFill>
          <a:blip r:embed="rId3" cstate="print"/>
          <a:srcRect/>
          <a:stretch>
            <a:fillRect/>
          </a:stretch>
        </p:blipFill>
        <p:spPr bwMode="auto">
          <a:xfrm>
            <a:off x="6156176" y="3573016"/>
            <a:ext cx="2232248" cy="2999585"/>
          </a:xfrm>
          <a:prstGeom prst="rect">
            <a:avLst/>
          </a:prstGeom>
          <a:noFill/>
        </p:spPr>
      </p:pic>
      <p:sp>
        <p:nvSpPr>
          <p:cNvPr id="5" name="4 Rectángulo"/>
          <p:cNvSpPr/>
          <p:nvPr/>
        </p:nvSpPr>
        <p:spPr>
          <a:xfrm>
            <a:off x="5868144" y="0"/>
            <a:ext cx="3275856" cy="2677656"/>
          </a:xfrm>
          <a:prstGeom prst="rect">
            <a:avLst/>
          </a:prstGeom>
        </p:spPr>
        <p:txBody>
          <a:bodyPr wrap="square">
            <a:spAutoFit/>
          </a:bodyPr>
          <a:lstStyle/>
          <a:p>
            <a:pPr>
              <a:buFont typeface="Arial" pitchFamily="34" charset="0"/>
              <a:buChar char="•"/>
            </a:pPr>
            <a:r>
              <a:rPr lang="es-ES" sz="2400" b="1" i="1" u="sng" dirty="0" smtClean="0"/>
              <a:t>ARZOBISPO:</a:t>
            </a:r>
          </a:p>
          <a:p>
            <a:r>
              <a:rPr lang="es-ES" sz="2400" dirty="0" smtClean="0"/>
              <a:t> Es un miembro perteneciente al orden episcopal cristiano, pero que goza de un estatus superior al de los "simples" obispos</a:t>
            </a:r>
            <a:endParaRPr lang="es-ES" sz="2400" dirty="0"/>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620688"/>
            <a:ext cx="2664296" cy="3785652"/>
          </a:xfrm>
          <a:prstGeom prst="rect">
            <a:avLst/>
          </a:prstGeom>
        </p:spPr>
        <p:txBody>
          <a:bodyPr wrap="square">
            <a:spAutoFit/>
          </a:bodyPr>
          <a:lstStyle/>
          <a:p>
            <a:r>
              <a:rPr lang="es-ES" sz="2400" b="1" i="1" u="sng" dirty="0" smtClean="0"/>
              <a:t>Obispos:</a:t>
            </a:r>
          </a:p>
          <a:p>
            <a:pPr>
              <a:buNone/>
            </a:pPr>
            <a:r>
              <a:rPr lang="es-ES" sz="2400" dirty="0" smtClean="0"/>
              <a:t>     Fueron aceptados en la corte  y en general vivían con los mismos lujos que los nobles en la Edad Media. Vestían ropas de lujo .</a:t>
            </a:r>
          </a:p>
        </p:txBody>
      </p:sp>
      <p:pic>
        <p:nvPicPr>
          <p:cNvPr id="4" name="Picture 2" descr="ilustracion"/>
          <p:cNvPicPr>
            <a:picLocks noChangeAspect="1" noChangeArrowheads="1"/>
          </p:cNvPicPr>
          <p:nvPr/>
        </p:nvPicPr>
        <p:blipFill>
          <a:blip r:embed="rId2" cstate="print"/>
          <a:srcRect/>
          <a:stretch>
            <a:fillRect/>
          </a:stretch>
        </p:blipFill>
        <p:spPr bwMode="auto">
          <a:xfrm>
            <a:off x="2699792" y="476672"/>
            <a:ext cx="2451543" cy="3024336"/>
          </a:xfrm>
          <a:prstGeom prst="rect">
            <a:avLst/>
          </a:prstGeom>
          <a:noFill/>
        </p:spPr>
      </p:pic>
      <p:sp>
        <p:nvSpPr>
          <p:cNvPr id="5" name="4 Rectángulo"/>
          <p:cNvSpPr/>
          <p:nvPr/>
        </p:nvSpPr>
        <p:spPr>
          <a:xfrm>
            <a:off x="323528" y="4509120"/>
            <a:ext cx="4572000" cy="1569660"/>
          </a:xfrm>
          <a:prstGeom prst="rect">
            <a:avLst/>
          </a:prstGeom>
        </p:spPr>
        <p:txBody>
          <a:bodyPr>
            <a:spAutoFit/>
          </a:bodyPr>
          <a:lstStyle/>
          <a:p>
            <a:r>
              <a:rPr lang="es-ES" sz="2400" dirty="0" smtClean="0"/>
              <a:t>Llevaban sombreros llamados mitras hermosas prendas religiosas que a menudo eran decoradas con piedras preciosas.</a:t>
            </a:r>
            <a:endParaRPr lang="es-ES" sz="2400" dirty="0"/>
          </a:p>
        </p:txBody>
      </p:sp>
      <p:sp>
        <p:nvSpPr>
          <p:cNvPr id="6" name="5 Rectángulo"/>
          <p:cNvSpPr/>
          <p:nvPr/>
        </p:nvSpPr>
        <p:spPr>
          <a:xfrm>
            <a:off x="4788024" y="0"/>
            <a:ext cx="4355976" cy="2348880"/>
          </a:xfrm>
          <a:prstGeom prst="rect">
            <a:avLst/>
          </a:prstGeom>
        </p:spPr>
        <p:txBody>
          <a:bodyPr wrap="square">
            <a:spAutoFit/>
          </a:bodyPr>
          <a:lstStyle/>
          <a:p>
            <a:pPr>
              <a:buFont typeface="Arial" pitchFamily="34" charset="0"/>
              <a:buChar char="•"/>
            </a:pPr>
            <a:r>
              <a:rPr lang="es-ES" dirty="0" smtClean="0"/>
              <a:t> </a:t>
            </a:r>
            <a:r>
              <a:rPr lang="es-ES" sz="2400" b="1" i="1" u="sng" dirty="0" smtClean="0"/>
              <a:t>Sacerdotes:</a:t>
            </a:r>
          </a:p>
          <a:p>
            <a:r>
              <a:rPr lang="es-ES" sz="2400" dirty="0" smtClean="0"/>
              <a:t>No eran ricos como los obispos.</a:t>
            </a:r>
          </a:p>
          <a:p>
            <a:r>
              <a:rPr lang="es-ES" sz="2400" dirty="0" smtClean="0"/>
              <a:t> Por lo general eran la cabeza de una iglesia. </a:t>
            </a:r>
          </a:p>
          <a:p>
            <a:r>
              <a:rPr lang="es-ES" sz="2400" dirty="0" smtClean="0"/>
              <a:t>A menudo llevaban largas túnicas negras.</a:t>
            </a:r>
            <a:endParaRPr lang="es-ES" sz="2400" dirty="0"/>
          </a:p>
        </p:txBody>
      </p:sp>
      <p:pic>
        <p:nvPicPr>
          <p:cNvPr id="7" name="Picture 4" descr="https://encrypted-tbn0.gstatic.com/images?q=tbn:ANd9GcS3lPzFk6oIaM0gshXGgbwjHjfCHTk73jMYqEWZEpXXhJuWQLNK5A"/>
          <p:cNvPicPr>
            <a:picLocks noChangeAspect="1" noChangeArrowheads="1"/>
          </p:cNvPicPr>
          <p:nvPr/>
        </p:nvPicPr>
        <p:blipFill>
          <a:blip r:embed="rId3" cstate="print"/>
          <a:srcRect/>
          <a:stretch>
            <a:fillRect/>
          </a:stretch>
        </p:blipFill>
        <p:spPr bwMode="auto">
          <a:xfrm>
            <a:off x="5940152" y="2492896"/>
            <a:ext cx="2520280" cy="3024337"/>
          </a:xfrm>
          <a:prstGeom prst="rect">
            <a:avLst/>
          </a:prstGeom>
          <a:noFill/>
        </p:spPr>
      </p:pic>
    </p:spTree>
  </p:cSld>
  <p:clrMapOvr>
    <a:masterClrMapping/>
  </p:clrMapOvr>
  <p:transition spd="slow">
    <p:comb/>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260648"/>
            <a:ext cx="3240360" cy="3416320"/>
          </a:xfrm>
          <a:prstGeom prst="rect">
            <a:avLst/>
          </a:prstGeom>
        </p:spPr>
        <p:txBody>
          <a:bodyPr wrap="square">
            <a:spAutoFit/>
          </a:bodyPr>
          <a:lstStyle/>
          <a:p>
            <a:r>
              <a:rPr lang="es-ES" sz="2400" b="1" i="1" u="sng" dirty="0" smtClean="0"/>
              <a:t>Los monjes:</a:t>
            </a:r>
          </a:p>
          <a:p>
            <a:r>
              <a:rPr lang="es-ES" sz="2400" dirty="0" smtClean="0"/>
              <a:t>     Sabían leer y escribir en latín. Llevaban capuchas marrones. El vestido estaba atado a la cintura con una cuerda. También era frecuente que llevaran una calva en la cabeza.</a:t>
            </a:r>
            <a:endParaRPr lang="es-ES" sz="2400" dirty="0"/>
          </a:p>
        </p:txBody>
      </p:sp>
      <p:pic>
        <p:nvPicPr>
          <p:cNvPr id="3" name="Picture 2" descr="https://encrypted-tbn2.gstatic.com/images?q=tbn:ANd9GcSlA7ES0Iawe7sR1BMB1Vig2Nu1DV0rNd3P3pg4ZqIbuRDYMXVVWg"/>
          <p:cNvPicPr>
            <a:picLocks noChangeAspect="1" noChangeArrowheads="1"/>
          </p:cNvPicPr>
          <p:nvPr/>
        </p:nvPicPr>
        <p:blipFill>
          <a:blip r:embed="rId2" cstate="print"/>
          <a:srcRect/>
          <a:stretch>
            <a:fillRect/>
          </a:stretch>
        </p:blipFill>
        <p:spPr bwMode="auto">
          <a:xfrm>
            <a:off x="395536" y="3789040"/>
            <a:ext cx="2832558" cy="2160240"/>
          </a:xfrm>
          <a:prstGeom prst="rect">
            <a:avLst/>
          </a:prstGeom>
          <a:noFill/>
        </p:spPr>
      </p:pic>
      <p:sp>
        <p:nvSpPr>
          <p:cNvPr id="4" name="3 Rectángulo"/>
          <p:cNvSpPr/>
          <p:nvPr/>
        </p:nvSpPr>
        <p:spPr>
          <a:xfrm>
            <a:off x="3347864" y="0"/>
            <a:ext cx="4572000" cy="2677656"/>
          </a:xfrm>
          <a:prstGeom prst="rect">
            <a:avLst/>
          </a:prstGeom>
        </p:spPr>
        <p:txBody>
          <a:bodyPr>
            <a:spAutoFit/>
          </a:bodyPr>
          <a:lstStyle/>
          <a:p>
            <a:pPr>
              <a:buFont typeface="Arial" pitchFamily="34" charset="0"/>
              <a:buChar char="•"/>
            </a:pPr>
            <a:r>
              <a:rPr lang="es-ES" sz="2400" b="1" i="1" u="sng" dirty="0" smtClean="0"/>
              <a:t>Las monjas:</a:t>
            </a:r>
          </a:p>
          <a:p>
            <a:r>
              <a:rPr lang="es-ES" sz="2400" dirty="0" smtClean="0"/>
              <a:t>Vivían en un convento. Por, lo general llevaban vestidos largos o túnicas de color negro, gris o blanco. </a:t>
            </a:r>
          </a:p>
          <a:p>
            <a:r>
              <a:rPr lang="es-ES" sz="2400" dirty="0" smtClean="0"/>
              <a:t>Algunas monjas llevaban una cruz en el cuello. </a:t>
            </a:r>
          </a:p>
        </p:txBody>
      </p:sp>
      <p:sp>
        <p:nvSpPr>
          <p:cNvPr id="5" name="4 Rectángulo"/>
          <p:cNvSpPr/>
          <p:nvPr/>
        </p:nvSpPr>
        <p:spPr>
          <a:xfrm>
            <a:off x="3347864" y="2708920"/>
            <a:ext cx="4572000" cy="2308324"/>
          </a:xfrm>
          <a:prstGeom prst="rect">
            <a:avLst/>
          </a:prstGeom>
        </p:spPr>
        <p:txBody>
          <a:bodyPr>
            <a:spAutoFit/>
          </a:bodyPr>
          <a:lstStyle/>
          <a:p>
            <a:r>
              <a:rPr lang="es-ES" sz="2400" dirty="0" smtClean="0"/>
              <a:t>Estaban atadas a la cintura con un cinturón de tela o de cuero y sobre la túnica tenían en escapulario. Generalmente sus cabezas se afeitaron y estaban cubiertas por una toca.</a:t>
            </a:r>
            <a:endParaRPr lang="es-ES" sz="2400" dirty="0"/>
          </a:p>
        </p:txBody>
      </p:sp>
      <p:pic>
        <p:nvPicPr>
          <p:cNvPr id="6" name="Picture 4" descr="https://encrypted-tbn1.gstatic.com/images?q=tbn:ANd9GcRA6Ynmpv0S-66KxTo9iJ0O_pGh5NzYbCuGhABul40GsF7MzkWH"/>
          <p:cNvPicPr>
            <a:picLocks noChangeAspect="1" noChangeArrowheads="1"/>
          </p:cNvPicPr>
          <p:nvPr/>
        </p:nvPicPr>
        <p:blipFill>
          <a:blip r:embed="rId3" cstate="print"/>
          <a:srcRect/>
          <a:stretch>
            <a:fillRect/>
          </a:stretch>
        </p:blipFill>
        <p:spPr bwMode="auto">
          <a:xfrm>
            <a:off x="5652120" y="4725144"/>
            <a:ext cx="2232248" cy="2132856"/>
          </a:xfrm>
          <a:prstGeom prst="rect">
            <a:avLst/>
          </a:prstGeom>
          <a:noFill/>
        </p:spPr>
      </p:pic>
    </p:spTree>
  </p:cSld>
  <p:clrMapOvr>
    <a:masterClrMapping/>
  </p:clrMapOvr>
  <p:transition spd="slow">
    <p:comb/>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just"/>
            <a:r>
              <a:rPr lang="es-ES" sz="6000"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Introducción</a:t>
            </a:r>
            <a:r>
              <a:rPr lang="es-ES"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
            </a:r>
            <a:br>
              <a:rPr lang="es-ES"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br>
            <a:endParaRPr lang="es-ES" dirty="0"/>
          </a:p>
        </p:txBody>
      </p:sp>
      <p:sp>
        <p:nvSpPr>
          <p:cNvPr id="3" name="2 Marcador de contenido"/>
          <p:cNvSpPr>
            <a:spLocks noGrp="1"/>
          </p:cNvSpPr>
          <p:nvPr>
            <p:ph idx="1"/>
          </p:nvPr>
        </p:nvSpPr>
        <p:spPr>
          <a:xfrm>
            <a:off x="457200" y="1600200"/>
            <a:ext cx="4402832" cy="4853136"/>
          </a:xfrm>
        </p:spPr>
        <p:txBody>
          <a:bodyPr>
            <a:normAutofit fontScale="47500" lnSpcReduction="20000"/>
          </a:bodyPr>
          <a:lstStyle/>
          <a:p>
            <a:r>
              <a:rPr lang="es-ES" sz="4400" dirty="0" smtClean="0"/>
              <a:t>Uno de los elementos mas unificadores de la Edad Media fue la Iglesia Católica Romana. Todas las clases y categorías de personas se vieron profundamente afectadas por las decisiones de la iglesia, ya que no había ateos.</a:t>
            </a:r>
          </a:p>
          <a:p>
            <a:r>
              <a:rPr lang="es-ES" sz="4400" dirty="0" smtClean="0"/>
              <a:t>El clero eran las personas religiosas de la Edad Media.</a:t>
            </a:r>
          </a:p>
          <a:p>
            <a:r>
              <a:rPr lang="es-ES" sz="4400" dirty="0" smtClean="0"/>
              <a:t>A los niños se les enseñaba oraciones básicas para ir a la iglesia cada semana.</a:t>
            </a:r>
          </a:p>
          <a:p>
            <a:r>
              <a:rPr lang="es-ES" sz="4400" dirty="0" smtClean="0"/>
              <a:t>La Iglesia Católica Romana era la principal organización unificadora en la Europa medieval. Toco la vida de todos, sin importar su rango o su lugar de residencia.</a:t>
            </a:r>
          </a:p>
          <a:p>
            <a:endParaRPr lang="es-ES" dirty="0"/>
          </a:p>
        </p:txBody>
      </p:sp>
      <p:pic>
        <p:nvPicPr>
          <p:cNvPr id="4" name="Picture 2" descr="https://encrypted-tbn3.gstatic.com/images?q=tbn:ANd9GcQi5eOCqL2DP39Ixixt4AifTWBMKNuFfYKX6xCloJBzC07Y-wqn"/>
          <p:cNvPicPr>
            <a:picLocks noChangeAspect="1" noChangeArrowheads="1"/>
          </p:cNvPicPr>
          <p:nvPr/>
        </p:nvPicPr>
        <p:blipFill>
          <a:blip r:embed="rId2" cstate="print"/>
          <a:srcRect/>
          <a:stretch>
            <a:fillRect/>
          </a:stretch>
        </p:blipFill>
        <p:spPr bwMode="auto">
          <a:xfrm>
            <a:off x="6516216" y="1628799"/>
            <a:ext cx="2160240" cy="2407125"/>
          </a:xfrm>
          <a:prstGeom prst="rect">
            <a:avLst/>
          </a:prstGeom>
          <a:noFill/>
        </p:spPr>
      </p:pic>
      <p:pic>
        <p:nvPicPr>
          <p:cNvPr id="5" name="Picture 4" descr="https://encrypted-tbn0.gstatic.com/images?q=tbn:ANd9GcQsNDchnY0jMjKzffP9tk7nYgziPB0fX7RWVgOUOKPzEmVCaHdLPw"/>
          <p:cNvPicPr>
            <a:picLocks noChangeAspect="1" noChangeArrowheads="1"/>
          </p:cNvPicPr>
          <p:nvPr/>
        </p:nvPicPr>
        <p:blipFill>
          <a:blip r:embed="rId3" cstate="print"/>
          <a:srcRect/>
          <a:stretch>
            <a:fillRect/>
          </a:stretch>
        </p:blipFill>
        <p:spPr bwMode="auto">
          <a:xfrm>
            <a:off x="6876256" y="4229100"/>
            <a:ext cx="1676400" cy="2628900"/>
          </a:xfrm>
          <a:prstGeom prst="rect">
            <a:avLst/>
          </a:prstGeom>
          <a:noFill/>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217975" y="2967335"/>
            <a:ext cx="2708050" cy="923330"/>
          </a:xfrm>
          <a:prstGeom prst="rect">
            <a:avLst/>
          </a:prstGeom>
          <a:noFill/>
        </p:spPr>
        <p:txBody>
          <a:bodyPr wrap="none" lIns="91440" tIns="45720" rIns="91440" bIns="45720">
            <a:spAutoFit/>
          </a:bodyPr>
          <a:lstStyle/>
          <a:p>
            <a:pPr algn="ctr"/>
            <a:r>
              <a:rPr lang="es-E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Deberes </a:t>
            </a:r>
            <a:endParaRPr lang="es-E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spd="slow">
    <p:comb/>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4978896" cy="4525963"/>
          </a:xfrm>
        </p:spPr>
        <p:txBody>
          <a:bodyPr>
            <a:normAutofit fontScale="55000" lnSpcReduction="20000"/>
          </a:bodyPr>
          <a:lstStyle/>
          <a:p>
            <a:pPr lvl="0">
              <a:spcBef>
                <a:spcPts val="300"/>
              </a:spcBef>
            </a:pPr>
            <a:r>
              <a:rPr lang="es-ES" dirty="0" smtClean="0">
                <a:solidFill>
                  <a:srgbClr val="262626"/>
                </a:solidFill>
              </a:rPr>
              <a:t>Obispos  administrados  a las necesidades de sacerdotes.</a:t>
            </a:r>
          </a:p>
          <a:p>
            <a:pPr lvl="0">
              <a:spcBef>
                <a:spcPts val="300"/>
              </a:spcBef>
            </a:pPr>
            <a:r>
              <a:rPr lang="es-ES" dirty="0" smtClean="0">
                <a:solidFill>
                  <a:srgbClr val="262626"/>
                </a:solidFill>
              </a:rPr>
              <a:t>Los sacerdotes se preocupaban por la vida espiritual de las personas. Ellos administran los sacramentos, supervisó la vida de la casa, los hombres y mujeres de absolvió sus pecados a través de la confesión y pronunciado a la comunidad que fueron dadas por los obispos o el PAPA</a:t>
            </a:r>
          </a:p>
          <a:p>
            <a:pPr lvl="0">
              <a:spcBef>
                <a:spcPts val="300"/>
              </a:spcBef>
            </a:pPr>
            <a:r>
              <a:rPr lang="es-ES" dirty="0" smtClean="0">
                <a:solidFill>
                  <a:srgbClr val="262626"/>
                </a:solidFill>
              </a:rPr>
              <a:t>Eran eruditos que a veces copiados de los libros de la Biblia a mano. Generalmente también trabajó para ganarse la vida en el monasterio por la jardinería y la gestión del territorio. A veces educaba a los hijos de los nobles.</a:t>
            </a:r>
          </a:p>
          <a:p>
            <a:pPr lvl="0">
              <a:spcBef>
                <a:spcPts val="300"/>
              </a:spcBef>
            </a:pPr>
            <a:r>
              <a:rPr lang="es-ES" dirty="0" smtClean="0">
                <a:solidFill>
                  <a:srgbClr val="262626"/>
                </a:solidFill>
              </a:rPr>
              <a:t>Las monjas eran muy devotas y servidas a la gente. A veces se las enseñaba a leer</a:t>
            </a:r>
          </a:p>
          <a:p>
            <a:pPr lvl="0">
              <a:spcBef>
                <a:spcPts val="300"/>
              </a:spcBef>
            </a:pPr>
            <a:r>
              <a:rPr lang="es-ES" dirty="0" smtClean="0">
                <a:solidFill>
                  <a:srgbClr val="262626"/>
                </a:solidFill>
              </a:rPr>
              <a:t>y a escribir, pero no eran tan eruditas como los monjes.</a:t>
            </a:r>
          </a:p>
          <a:p>
            <a:endParaRPr lang="es-ES" dirty="0"/>
          </a:p>
        </p:txBody>
      </p:sp>
      <p:pic>
        <p:nvPicPr>
          <p:cNvPr id="4" name="3 Imagen" descr="mylo.jpg"/>
          <p:cNvPicPr>
            <a:picLocks noChangeAspect="1"/>
          </p:cNvPicPr>
          <p:nvPr/>
        </p:nvPicPr>
        <p:blipFill>
          <a:blip r:embed="rId2" cstate="print"/>
          <a:stretch>
            <a:fillRect/>
          </a:stretch>
        </p:blipFill>
        <p:spPr>
          <a:xfrm>
            <a:off x="6300192" y="1412776"/>
            <a:ext cx="2032000" cy="2870200"/>
          </a:xfrm>
          <a:prstGeom prst="rect">
            <a:avLst/>
          </a:prstGeom>
        </p:spPr>
      </p:pic>
      <p:pic>
        <p:nvPicPr>
          <p:cNvPr id="5" name="4 Imagen" descr="imagesCA4YA4J5.jpg"/>
          <p:cNvPicPr>
            <a:picLocks noChangeAspect="1"/>
          </p:cNvPicPr>
          <p:nvPr/>
        </p:nvPicPr>
        <p:blipFill>
          <a:blip r:embed="rId3" cstate="print"/>
          <a:stretch>
            <a:fillRect/>
          </a:stretch>
        </p:blipFill>
        <p:spPr>
          <a:xfrm>
            <a:off x="6300192" y="4653136"/>
            <a:ext cx="2121024" cy="1781175"/>
          </a:xfrm>
          <a:prstGeom prst="rect">
            <a:avLst/>
          </a:prstGeom>
        </p:spPr>
      </p:pic>
      <p:sp>
        <p:nvSpPr>
          <p:cNvPr id="6" name="5 Rectángulo"/>
          <p:cNvSpPr/>
          <p:nvPr/>
        </p:nvSpPr>
        <p:spPr>
          <a:xfrm>
            <a:off x="44759" y="-52924"/>
            <a:ext cx="9073008" cy="1754326"/>
          </a:xfrm>
          <a:prstGeom prst="rect">
            <a:avLst/>
          </a:prstGeom>
          <a:noFill/>
        </p:spPr>
        <p:txBody>
          <a:bodyPr wrap="square" lIns="91440" tIns="45720" rIns="91440" bIns="45720">
            <a:spAutoFit/>
          </a:bodyPr>
          <a:lstStyle/>
          <a:p>
            <a:pPr algn="ctr"/>
            <a:r>
              <a:rPr lang="es-E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Deberes de la Iglesia(obispos y  sacerdotes)</a:t>
            </a:r>
            <a:endParaRPr lang="es-E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lvl="0"/>
            <a:r>
              <a:rPr lang="es-ES" dirty="0" smtClean="0">
                <a:solidFill>
                  <a:srgbClr val="262626"/>
                </a:solidFill>
              </a:rPr>
              <a:t>Las monjas eran muy devotas y servidas a la gente. A veces se las enseñaba a leer y a escribir, pero no eran tan eruditas como los </a:t>
            </a:r>
            <a:r>
              <a:rPr lang="es-ES" dirty="0" smtClean="0">
                <a:solidFill>
                  <a:srgbClr val="262626"/>
                </a:solidFill>
              </a:rPr>
              <a:t>monjes</a:t>
            </a:r>
            <a:endParaRPr lang="es-ES" dirty="0" smtClean="0">
              <a:solidFill>
                <a:srgbClr val="262626"/>
              </a:solidFill>
            </a:endParaRPr>
          </a:p>
          <a:p>
            <a:endParaRPr lang="es-ES" dirty="0"/>
          </a:p>
        </p:txBody>
      </p:sp>
      <p:pic>
        <p:nvPicPr>
          <p:cNvPr id="4" name="3 Imagen" descr="imagesCA1L3TJW.jpg"/>
          <p:cNvPicPr>
            <a:picLocks noChangeAspect="1"/>
          </p:cNvPicPr>
          <p:nvPr/>
        </p:nvPicPr>
        <p:blipFill>
          <a:blip r:embed="rId2" cstate="print"/>
          <a:stretch>
            <a:fillRect/>
          </a:stretch>
        </p:blipFill>
        <p:spPr>
          <a:xfrm>
            <a:off x="899592" y="3789040"/>
            <a:ext cx="1800225" cy="2543175"/>
          </a:xfrm>
          <a:prstGeom prst="rect">
            <a:avLst/>
          </a:prstGeom>
        </p:spPr>
      </p:pic>
      <p:pic>
        <p:nvPicPr>
          <p:cNvPr id="5" name="4 Imagen" descr="imagesCA4YA4J5.jpg"/>
          <p:cNvPicPr>
            <a:picLocks noChangeAspect="1"/>
          </p:cNvPicPr>
          <p:nvPr/>
        </p:nvPicPr>
        <p:blipFill>
          <a:blip r:embed="rId3" cstate="print"/>
          <a:stretch>
            <a:fillRect/>
          </a:stretch>
        </p:blipFill>
        <p:spPr>
          <a:xfrm>
            <a:off x="3635896" y="3501008"/>
            <a:ext cx="2952328" cy="3024336"/>
          </a:xfrm>
          <a:prstGeom prst="rect">
            <a:avLst/>
          </a:prstGeom>
        </p:spPr>
      </p:pic>
      <p:sp>
        <p:nvSpPr>
          <p:cNvPr id="7" name="6 Rectángulo"/>
          <p:cNvSpPr/>
          <p:nvPr/>
        </p:nvSpPr>
        <p:spPr>
          <a:xfrm>
            <a:off x="4479634" y="2967335"/>
            <a:ext cx="184730" cy="923330"/>
          </a:xfrm>
          <a:prstGeom prst="rect">
            <a:avLst/>
          </a:prstGeom>
          <a:noFill/>
        </p:spPr>
        <p:txBody>
          <a:bodyPr wrap="none" lIns="91440" tIns="45720" rIns="91440" bIns="45720">
            <a:spAutoFit/>
          </a:bodyPr>
          <a:lstStyle/>
          <a:p>
            <a:pPr algn="ctr"/>
            <a:endParaRPr lang="es-E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0" name="9 Rectángulo"/>
          <p:cNvSpPr/>
          <p:nvPr/>
        </p:nvSpPr>
        <p:spPr>
          <a:xfrm>
            <a:off x="362417" y="188640"/>
            <a:ext cx="8603894" cy="2585323"/>
          </a:xfrm>
          <a:prstGeom prst="rect">
            <a:avLst/>
          </a:prstGeom>
          <a:noFill/>
        </p:spPr>
        <p:txBody>
          <a:bodyPr wrap="none" lIns="91440" tIns="45720" rIns="91440" bIns="45720">
            <a:spAutoFit/>
          </a:bodyPr>
          <a:lstStyle/>
          <a:p>
            <a:pPr algn="ctr"/>
            <a:r>
              <a:rPr lang="es-E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Deberes de la Iglesia(monjas)</a:t>
            </a:r>
          </a:p>
          <a:p>
            <a:pPr algn="ctr"/>
            <a:endParaRPr lang="es-E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ctr"/>
            <a:endParaRPr lang="es-E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79512" y="1196752"/>
            <a:ext cx="8784976" cy="5184576"/>
          </a:xfrm>
        </p:spPr>
        <p:txBody>
          <a:bodyPr>
            <a:normAutofit/>
          </a:bodyPr>
          <a:lstStyle/>
          <a:p>
            <a:r>
              <a:rPr lang="es-ES" sz="2000" dirty="0" smtClean="0">
                <a:solidFill>
                  <a:schemeClr val="tx1"/>
                </a:solidFill>
                <a:latin typeface="Arial" pitchFamily="34" charset="0"/>
                <a:cs typeface="Arial" pitchFamily="34" charset="0"/>
              </a:rPr>
              <a:t>La vida de las personas que giraron en torno a las estaciones. La siembra, la cosecha, etc., gobernó la clase obrera. Cada mes se produjo algún tipo de festividad religiosa. Por ejemplo se celebra el día de san Valentín en febrero, con canciones, bailes y juegos. En marzo se celebro la pascua mediante la realización de obras de misterio. Todo día de los inocentes fue el festival de abril, donde los chistes y las bromas estaban a la orden del </a:t>
            </a:r>
            <a:r>
              <a:rPr lang="es-ES" sz="2000" dirty="0" smtClean="0">
                <a:solidFill>
                  <a:schemeClr val="tx1"/>
                </a:solidFill>
                <a:latin typeface="Arial" pitchFamily="34" charset="0"/>
                <a:cs typeface="Arial" pitchFamily="34" charset="0"/>
              </a:rPr>
              <a:t>día</a:t>
            </a:r>
            <a:r>
              <a:rPr lang="es-ES" dirty="0" smtClean="0">
                <a:solidFill>
                  <a:schemeClr val="tx1"/>
                </a:solidFill>
                <a:latin typeface="Arial" pitchFamily="34" charset="0"/>
                <a:cs typeface="Arial" pitchFamily="34" charset="0"/>
              </a:rPr>
              <a:t>. </a:t>
            </a:r>
            <a:endParaRPr lang="es-ES" dirty="0">
              <a:solidFill>
                <a:schemeClr val="tx1"/>
              </a:solidFill>
              <a:latin typeface="Arial" pitchFamily="34" charset="0"/>
              <a:cs typeface="Arial" pitchFamily="34" charset="0"/>
            </a:endParaRPr>
          </a:p>
        </p:txBody>
      </p:sp>
      <p:sp>
        <p:nvSpPr>
          <p:cNvPr id="4" name="3 Rectángulo"/>
          <p:cNvSpPr/>
          <p:nvPr/>
        </p:nvSpPr>
        <p:spPr>
          <a:xfrm>
            <a:off x="1966431" y="260648"/>
            <a:ext cx="4985853" cy="923330"/>
          </a:xfrm>
          <a:prstGeom prst="rect">
            <a:avLst/>
          </a:prstGeom>
          <a:noFill/>
        </p:spPr>
        <p:txBody>
          <a:bodyPr wrap="none" lIns="91440" tIns="45720" rIns="91440" bIns="45720">
            <a:spAutoFit/>
          </a:bodyPr>
          <a:lstStyle/>
          <a:p>
            <a:pPr algn="ctr"/>
            <a:r>
              <a:rPr lang="es-E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Fiestas religiosas</a:t>
            </a:r>
            <a:endParaRPr lang="es-E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645024"/>
            <a:ext cx="4968552"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196752"/>
            <a:ext cx="8568952" cy="5256584"/>
          </a:xfrm>
        </p:spPr>
        <p:txBody>
          <a:bodyPr>
            <a:normAutofit/>
          </a:bodyPr>
          <a:lstStyle/>
          <a:p>
            <a:pPr>
              <a:buNone/>
            </a:pPr>
            <a:r>
              <a:rPr lang="es-ES" sz="1400" dirty="0" smtClean="0">
                <a:latin typeface="Consolas" pitchFamily="49" charset="0"/>
                <a:cs typeface="Consolas" pitchFamily="49" charset="0"/>
              </a:rPr>
              <a:t>Se dividen en dos tipos:</a:t>
            </a:r>
          </a:p>
          <a:p>
            <a:pPr>
              <a:buNone/>
            </a:pPr>
            <a:r>
              <a:rPr lang="es-ES" sz="1400" dirty="0" smtClean="0">
                <a:latin typeface="Consolas" pitchFamily="49" charset="0"/>
                <a:cs typeface="Consolas" pitchFamily="49" charset="0"/>
              </a:rPr>
              <a:t>-RELIQUIAS DIRECTAS: cuando recogen algún trozo de hueso, cabellos, sangre o carne, de algún santo.</a:t>
            </a:r>
          </a:p>
          <a:p>
            <a:pPr>
              <a:buNone/>
            </a:pPr>
            <a:r>
              <a:rPr lang="es-ES" sz="1400" dirty="0" smtClean="0">
                <a:latin typeface="Consolas" pitchFamily="49" charset="0"/>
                <a:cs typeface="Consolas" pitchFamily="49" charset="0"/>
              </a:rPr>
              <a:t>-RELIQUIAS INDIRECTAS: cuando recogen ropa y otros utensilios de santos.</a:t>
            </a:r>
          </a:p>
          <a:p>
            <a:pPr>
              <a:buNone/>
            </a:pPr>
            <a:r>
              <a:rPr lang="es-ES" sz="1400" dirty="0" smtClean="0">
                <a:latin typeface="Consolas" pitchFamily="49" charset="0"/>
                <a:cs typeface="Consolas" pitchFamily="49" charset="0"/>
              </a:rPr>
              <a:t>PROCESIONES.</a:t>
            </a:r>
          </a:p>
          <a:p>
            <a:pPr>
              <a:buNone/>
            </a:pPr>
            <a:r>
              <a:rPr lang="es-ES" sz="1400" dirty="0">
                <a:latin typeface="Consolas" pitchFamily="49" charset="0"/>
                <a:cs typeface="Consolas" pitchFamily="49" charset="0"/>
              </a:rPr>
              <a:t>	</a:t>
            </a:r>
            <a:r>
              <a:rPr lang="es-ES" sz="1400" dirty="0" smtClean="0">
                <a:latin typeface="Consolas" pitchFamily="49" charset="0"/>
                <a:cs typeface="Consolas" pitchFamily="49" charset="0"/>
              </a:rPr>
              <a:t>adquirieron mucha importancia las procesiones, sobre todo la de semana santa. La mas importante es la del corpus Christi.</a:t>
            </a:r>
          </a:p>
          <a:p>
            <a:pPr>
              <a:buNone/>
            </a:pPr>
            <a:r>
              <a:rPr lang="es-ES" sz="1400" dirty="0" smtClean="0">
                <a:latin typeface="Consolas" pitchFamily="49" charset="0"/>
                <a:cs typeface="Consolas" pitchFamily="49" charset="0"/>
              </a:rPr>
              <a:t>-PEREGRINACIONES Y ROMERIAS:</a:t>
            </a:r>
          </a:p>
          <a:p>
            <a:pPr>
              <a:buNone/>
            </a:pPr>
            <a:r>
              <a:rPr lang="es-ES" sz="1400" dirty="0" smtClean="0">
                <a:latin typeface="Consolas" pitchFamily="49" charset="0"/>
                <a:cs typeface="Consolas" pitchFamily="49" charset="0"/>
              </a:rPr>
              <a:t>Tienen un sentido penitencial, es decir, uno que realiza un viaje a un santuario o a una iglesia es para obtener el perdón de los pecados y el progreso de la vida espiritual.</a:t>
            </a:r>
          </a:p>
          <a:p>
            <a:pPr>
              <a:buNone/>
            </a:pPr>
            <a:r>
              <a:rPr lang="es-ES" sz="1400" dirty="0" smtClean="0">
                <a:latin typeface="Consolas" pitchFamily="49" charset="0"/>
                <a:cs typeface="Consolas" pitchFamily="49" charset="0"/>
              </a:rPr>
              <a:t>-VIA CRUCIS: Es una oración en la que se recuerda el camino que sufrió Jesús cuando lo crucificaron.</a:t>
            </a:r>
          </a:p>
          <a:p>
            <a:pPr>
              <a:buNone/>
            </a:pPr>
            <a:endParaRPr lang="es-ES" sz="2900" dirty="0">
              <a:solidFill>
                <a:schemeClr val="bg1">
                  <a:lumMod val="65000"/>
                </a:schemeClr>
              </a:solidFill>
              <a:latin typeface="Consolas" pitchFamily="49" charset="0"/>
              <a:cs typeface="Consolas" pitchFamily="49" charset="0"/>
            </a:endParaRPr>
          </a:p>
        </p:txBody>
      </p:sp>
      <p:sp>
        <p:nvSpPr>
          <p:cNvPr id="4" name="3 Rectángulo"/>
          <p:cNvSpPr/>
          <p:nvPr/>
        </p:nvSpPr>
        <p:spPr>
          <a:xfrm>
            <a:off x="2845482" y="116632"/>
            <a:ext cx="2939716" cy="923330"/>
          </a:xfrm>
          <a:prstGeom prst="rect">
            <a:avLst/>
          </a:prstGeom>
          <a:noFill/>
        </p:spPr>
        <p:txBody>
          <a:bodyPr wrap="none" lIns="91440" tIns="45720" rIns="91440" bIns="45720">
            <a:spAutoFit/>
          </a:bodyPr>
          <a:lstStyle/>
          <a:p>
            <a:pPr algn="ctr"/>
            <a:r>
              <a:rPr lang="es-E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Reliquias </a:t>
            </a:r>
            <a:endParaRPr lang="es-E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5482" y="4365104"/>
            <a:ext cx="3454709"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357290" y="2285992"/>
            <a:ext cx="6786611" cy="1754326"/>
          </a:xfrm>
          <a:prstGeom prst="rect">
            <a:avLst/>
          </a:prstGeom>
          <a:noFill/>
        </p:spPr>
        <p:txBody>
          <a:bodyPr wrap="square" lIns="91440" tIns="45720" rIns="91440" bIns="45720">
            <a:spAutoFit/>
          </a:bodyPr>
          <a:lstStyle/>
          <a:p>
            <a:pPr algn="ctr"/>
            <a:r>
              <a:rPr lang="es-E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Las actividades del clero en la edad media </a:t>
            </a:r>
            <a:endParaRPr lang="es-E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spd="slow">
    <p:comb/>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xfrm>
            <a:off x="395536" y="1284784"/>
            <a:ext cx="8229600" cy="5573216"/>
          </a:xfrm>
        </p:spPr>
        <p:txBody>
          <a:bodyPr>
            <a:normAutofit/>
          </a:bodyPr>
          <a:lstStyle/>
          <a:p>
            <a:pPr>
              <a:buFont typeface="Wingdings" pitchFamily="2" charset="2"/>
              <a:buChar char="q"/>
            </a:pPr>
            <a:r>
              <a:rPr lang="es-CL" sz="1600" dirty="0" smtClean="0"/>
              <a:t>El terreno político, intervenía en los asuntos de los reinos cristianos, aconsejando a los reyes y arbitrando en sus disputas. También frenaban la violencia característica de la época a través de la paz de Dios, que prohibía hacer atacar a personas o lugares indefensos; y la tregua de Dios  que prohibía hacer la guerra los domingos, los días de fiesta y en ciertas épocas del año.                                                                      A lo largo de la Edad Media la iglesia sufrió dos grandes separaciones </a:t>
            </a:r>
          </a:p>
          <a:p>
            <a:pPr marL="0" indent="0">
              <a:buNone/>
            </a:pPr>
            <a:r>
              <a:rPr lang="es-CL" sz="1600" dirty="0" smtClean="0"/>
              <a:t>*El cisma de oriente. Debido a un distanciamiento progresivo   entre Roma y Bizancio que comenzó cuando Carlomagno llego al poder .</a:t>
            </a:r>
          </a:p>
          <a:p>
            <a:pPr marL="0" indent="0">
              <a:buNone/>
            </a:pPr>
            <a:r>
              <a:rPr lang="es-CL" sz="1600" dirty="0" smtClean="0"/>
              <a:t>*El cisma de Occidente. Esto se produce cuando muere el Papa Gregorio XI y había que elegir a su sustituto. Cuando lo eligieron lo mandaron a </a:t>
            </a:r>
            <a:r>
              <a:rPr lang="es-CL" sz="1600" dirty="0" err="1" smtClean="0"/>
              <a:t>Avignon</a:t>
            </a:r>
            <a:r>
              <a:rPr lang="es-CL" sz="1600" dirty="0" smtClean="0"/>
              <a:t> y ahí fue donde empezó el cisma de Occidente y que duro 39 años. </a:t>
            </a:r>
          </a:p>
          <a:p>
            <a:pPr marL="0" indent="0">
              <a:buNone/>
            </a:pPr>
            <a:endParaRPr lang="es-CL" sz="1600" dirty="0" smtClean="0"/>
          </a:p>
          <a:p>
            <a:endParaRPr lang="es-CL" sz="2400" dirty="0"/>
          </a:p>
        </p:txBody>
      </p:sp>
      <p:sp>
        <p:nvSpPr>
          <p:cNvPr id="4" name="3 Rectángulo"/>
          <p:cNvSpPr/>
          <p:nvPr/>
        </p:nvSpPr>
        <p:spPr>
          <a:xfrm>
            <a:off x="1000100" y="285728"/>
            <a:ext cx="7279109" cy="923330"/>
          </a:xfrm>
          <a:prstGeom prst="rect">
            <a:avLst/>
          </a:prstGeom>
          <a:noFill/>
        </p:spPr>
        <p:txBody>
          <a:bodyPr wrap="none" lIns="91440" tIns="45720" rIns="91440" bIns="45720">
            <a:spAutoFit/>
          </a:bodyPr>
          <a:lstStyle/>
          <a:p>
            <a:pPr algn="ctr"/>
            <a:r>
              <a:rPr lang="es-E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Las actividades del clero</a:t>
            </a:r>
            <a:endParaRPr lang="es-E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3861048"/>
            <a:ext cx="3672409" cy="2736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362523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ircle(in)">
                                      <p:cBhvr>
                                        <p:cTn id="7"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467544" y="404664"/>
            <a:ext cx="8229600" cy="4032448"/>
          </a:xfrm>
        </p:spPr>
        <p:txBody>
          <a:bodyPr>
            <a:normAutofit/>
          </a:bodyPr>
          <a:lstStyle/>
          <a:p>
            <a:pPr marL="342900" indent="-342900" algn="l">
              <a:buFont typeface="Wingdings" pitchFamily="2" charset="2"/>
              <a:buChar char="q"/>
            </a:pPr>
            <a:r>
              <a:rPr lang="es-CL" sz="2400" dirty="0" smtClean="0"/>
              <a:t>El terreno cultural. La iglesia organizaba la enseñanza y financiaba numerosas obras de arte.</a:t>
            </a:r>
            <a:r>
              <a:rPr lang="es-CL" sz="2400" dirty="0"/>
              <a:t/>
            </a:r>
            <a:br>
              <a:rPr lang="es-CL" sz="2400" dirty="0"/>
            </a:br>
            <a:r>
              <a:rPr lang="es-CL" sz="2400" dirty="0" smtClean="0"/>
              <a:t>*Promoción de la cultura por parte de la iglesia. </a:t>
            </a:r>
            <a:br>
              <a:rPr lang="es-CL" sz="2400" dirty="0" smtClean="0"/>
            </a:br>
            <a:r>
              <a:rPr lang="es-CL" sz="2400" dirty="0" smtClean="0"/>
              <a:t>En occidente, tras la caída del Imperio Romano y la Invasión de los pueblos Bárbaros, la cultura se concentró únicamente en los monasterios . Ellos se encargaban de copiar libros, manuscritos, etc. Y enseñar a la gente generalmente noble . Ellos fueron los que se mantuvieron hasta que en la Baja Edad Media aparecen unas escuelas al amparo de las catedrales mas importantes.</a:t>
            </a:r>
            <a:endParaRPr lang="es-CL" sz="2400" dirty="0"/>
          </a:p>
        </p:txBody>
      </p:sp>
      <p:pic>
        <p:nvPicPr>
          <p:cNvPr id="5122" name="Picture 2" descr="http://2.bp.blogspot.com/_uD3_wntxoaE/TUoVpaJMoSI/AAAAAAAABKw/AwQ8-EUQwy4/s1600/clero%2Bsecular.jpg"/>
          <p:cNvPicPr>
            <a:picLocks noChangeAspect="1" noChangeArrowheads="1"/>
          </p:cNvPicPr>
          <p:nvPr/>
        </p:nvPicPr>
        <p:blipFill>
          <a:blip r:embed="rId2"/>
          <a:srcRect/>
          <a:stretch>
            <a:fillRect/>
          </a:stretch>
        </p:blipFill>
        <p:spPr bwMode="auto">
          <a:xfrm>
            <a:off x="3357554" y="3929066"/>
            <a:ext cx="2933689" cy="2786058"/>
          </a:xfrm>
          <a:prstGeom prst="rect">
            <a:avLst/>
          </a:prstGeom>
          <a:noFill/>
        </p:spPr>
      </p:pic>
    </p:spTree>
    <p:extLst>
      <p:ext uri="{BB962C8B-B14F-4D97-AF65-F5344CB8AC3E}">
        <p14:creationId xmlns:p14="http://schemas.microsoft.com/office/powerpoint/2010/main" val="350074742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ppt_w</p:attrName>
                                        </p:attrNameLst>
                                      </p:cBhvr>
                                      <p:tavLst>
                                        <p:tav tm="0">
                                          <p:val>
                                            <p:fltVal val="0"/>
                                          </p:val>
                                        </p:tav>
                                        <p:tav tm="100000">
                                          <p:val>
                                            <p:strVal val="#ppt_w"/>
                                          </p:val>
                                        </p:tav>
                                      </p:tavLst>
                                    </p:anim>
                                    <p:anim calcmode="lin" valueType="num">
                                      <p:cBhvr>
                                        <p:cTn id="8" dur="1000" fill="hold"/>
                                        <p:tgtEl>
                                          <p:spTgt spid="5122"/>
                                        </p:tgtEl>
                                        <p:attrNameLst>
                                          <p:attrName>ppt_h</p:attrName>
                                        </p:attrNameLst>
                                      </p:cBhvr>
                                      <p:tavLst>
                                        <p:tav tm="0">
                                          <p:val>
                                            <p:fltVal val="0"/>
                                          </p:val>
                                        </p:tav>
                                        <p:tav tm="100000">
                                          <p:val>
                                            <p:strVal val="#ppt_h"/>
                                          </p:val>
                                        </p:tav>
                                      </p:tavLst>
                                    </p:anim>
                                    <p:anim calcmode="lin" valueType="num">
                                      <p:cBhvr>
                                        <p:cTn id="9" dur="1000" fill="hold"/>
                                        <p:tgtEl>
                                          <p:spTgt spid="5122"/>
                                        </p:tgtEl>
                                        <p:attrNameLst>
                                          <p:attrName>style.rotation</p:attrName>
                                        </p:attrNameLst>
                                      </p:cBhvr>
                                      <p:tavLst>
                                        <p:tav tm="0">
                                          <p:val>
                                            <p:fltVal val="90"/>
                                          </p:val>
                                        </p:tav>
                                        <p:tav tm="100000">
                                          <p:val>
                                            <p:fltVal val="0"/>
                                          </p:val>
                                        </p:tav>
                                      </p:tavLst>
                                    </p:anim>
                                    <p:animEffect transition="in" filter="fade">
                                      <p:cBhvr>
                                        <p:cTn id="10"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23528" y="214291"/>
            <a:ext cx="8568952" cy="5429287"/>
          </a:xfrm>
        </p:spPr>
        <p:txBody>
          <a:bodyPr>
            <a:normAutofit fontScale="92500"/>
          </a:bodyPr>
          <a:lstStyle/>
          <a:p>
            <a:endParaRPr lang="es-ES" sz="2400" b="1" i="0" dirty="0" smtClean="0">
              <a:solidFill>
                <a:schemeClr val="tx1"/>
              </a:solidFill>
              <a:effectLst/>
              <a:latin typeface="Arial"/>
            </a:endParaRPr>
          </a:p>
          <a:p>
            <a:r>
              <a:rPr lang="es-ES" sz="2200" b="1" dirty="0" smtClean="0">
                <a:solidFill>
                  <a:schemeClr val="tx1"/>
                </a:solidFill>
                <a:latin typeface="Arial" pitchFamily="34" charset="0"/>
                <a:cs typeface="Arial" pitchFamily="34" charset="0"/>
              </a:rPr>
              <a:t>Terreno económico .</a:t>
            </a:r>
            <a:r>
              <a:rPr lang="es-ES" sz="2200" b="1" i="0" dirty="0" smtClean="0">
                <a:solidFill>
                  <a:schemeClr val="tx1"/>
                </a:solidFill>
                <a:effectLst/>
                <a:latin typeface="Arial" pitchFamily="34" charset="0"/>
                <a:cs typeface="Arial" pitchFamily="34" charset="0"/>
              </a:rPr>
              <a:t>L</a:t>
            </a:r>
            <a:r>
              <a:rPr lang="es-ES" sz="2200" b="0" i="0" dirty="0" smtClean="0">
                <a:solidFill>
                  <a:schemeClr val="tx1"/>
                </a:solidFill>
                <a:effectLst/>
                <a:latin typeface="Arial" pitchFamily="34" charset="0"/>
                <a:cs typeface="Arial" pitchFamily="34" charset="0"/>
              </a:rPr>
              <a:t>a extensión de la propiedad territorial y la cuantía de la fortuna 'de la Iglesia durante la Edad Media y en los tiempos modernos no han sido conocidos nunca. La impresión que fluye de todas las fuentes es que fueron inmensas. Boissonade opina que la Iglesia llegó a poseer entre los siglos X y XI de un tercio a la mitad de la propiedad inmueble de la Europa occidental. Las referencias más particularizadas concuerdan con esa apreciación. En la España medioeval, según la documentación visigótica y las actas legislativas de 1351 y 1428, el incremento de los bienes del clero era extraordinario. Una investigación hecha con fines fiscales en 1656 declaraba que en los reinos de Castilla y León una sexta parte de la propiedad territorial pertenecía a la Iglesia. En Francia se ha calculado que a fines del siglo xv las rentas de la Iglesia eran apenas inferiores a las del Estado; en tiempos de Luis XIII la Iglesia parece haber poseído una tercera parte del suelo francés. En 1380 el Parlamento inglés denunciaba que la Iglesia poseía una tercera parte de la Isla.</a:t>
            </a:r>
          </a:p>
          <a:p>
            <a:endParaRPr lang="es-ES" sz="2200" dirty="0">
              <a:solidFill>
                <a:schemeClr val="tx1"/>
              </a:solidFill>
              <a:latin typeface="Arial" pitchFamily="34" charset="0"/>
              <a:cs typeface="Arial" pitchFamily="34" charset="0"/>
            </a:endParaRPr>
          </a:p>
          <a:p>
            <a:endParaRPr lang="es-ES" sz="2200" b="0" i="0" dirty="0" smtClean="0">
              <a:solidFill>
                <a:schemeClr val="tx1"/>
              </a:solidFill>
              <a:effectLst/>
              <a:latin typeface="Arial"/>
            </a:endParaRPr>
          </a:p>
          <a:p>
            <a:endParaRPr lang="es-ES" sz="2200" b="0" i="0" dirty="0" smtClean="0">
              <a:solidFill>
                <a:schemeClr val="tx1"/>
              </a:solidFill>
              <a:effectLst/>
              <a:latin typeface="Arial"/>
            </a:endParaRPr>
          </a:p>
          <a:p>
            <a:endParaRPr lang="es-ES" sz="1050" dirty="0">
              <a:solidFill>
                <a:schemeClr val="tx1"/>
              </a:solidFill>
              <a:latin typeface="Arial"/>
              <a:cs typeface="Arial" pitchFamily="34" charset="0"/>
            </a:endParaRPr>
          </a:p>
          <a:p>
            <a:endParaRPr lang="es-ES" sz="1050" i="1" dirty="0" smtClean="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520340839"/>
      </p:ext>
    </p:extLst>
  </p:cSld>
  <p:clrMapOvr>
    <a:masterClrMapping/>
  </p:clrMapOvr>
  <p:transition spd="slow">
    <p:comb/>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214290"/>
            <a:ext cx="8229600" cy="4643470"/>
          </a:xfrm>
        </p:spPr>
        <p:txBody>
          <a:bodyPr>
            <a:normAutofit fontScale="32500" lnSpcReduction="20000"/>
          </a:bodyPr>
          <a:lstStyle/>
          <a:p>
            <a:r>
              <a:rPr lang="es-ES" sz="5100" b="1" i="1" dirty="0" smtClean="0">
                <a:latin typeface="Arial" pitchFamily="34" charset="0"/>
                <a:cs typeface="Arial" pitchFamily="34" charset="0"/>
              </a:rPr>
              <a:t>Terreno social</a:t>
            </a:r>
            <a:r>
              <a:rPr lang="es-ES" sz="5100" i="1" dirty="0" smtClean="0">
                <a:latin typeface="Arial" pitchFamily="34" charset="0"/>
                <a:cs typeface="Arial" pitchFamily="34" charset="0"/>
              </a:rPr>
              <a:t> .En el mundo medieval, los monasterios hacían la función de «ciudades de Dios», al igual que las villas, los pueblos y las aldeas eran las ciudades de los hombres. Eran microcosmos en los que los hombres y mujeres allí reunidos se entregaban al trabajo y la oración; en un mundo oscuro y bárbaro fueron los que preservaron la cultura clásica para los siglos venideros .Los monjes dieron a la Iglesia un contingente de misioneros de primera clase para la conversión de Europa. No solamente predicaban los evangelios, sino que rellenaban pantanos, fundaban escuelas, experimentaban con nuevas técnicas agrícolas y construían monasterios alrededor de los cuales crecían ciudades pequeñas como la de York o grandes como la de París.</a:t>
            </a:r>
          </a:p>
          <a:p>
            <a:endParaRPr lang="es-ES" sz="5100" i="1" dirty="0" smtClean="0">
              <a:latin typeface="Arial" pitchFamily="34" charset="0"/>
              <a:cs typeface="Arial" pitchFamily="34" charset="0"/>
            </a:endParaRPr>
          </a:p>
          <a:p>
            <a:r>
              <a:rPr lang="es-ES" sz="5100" i="1" dirty="0" smtClean="0">
                <a:latin typeface="Arial" pitchFamily="34" charset="0"/>
                <a:cs typeface="Arial" pitchFamily="34" charset="0"/>
              </a:rPr>
              <a:t>Principales acontecimientos de la iglesia en la Edad Media</a:t>
            </a:r>
          </a:p>
          <a:p>
            <a:endParaRPr lang="es-ES" sz="5100" i="1" dirty="0" smtClean="0">
              <a:latin typeface="Arial" pitchFamily="34" charset="0"/>
              <a:cs typeface="Arial" pitchFamily="34" charset="0"/>
            </a:endParaRPr>
          </a:p>
          <a:p>
            <a:r>
              <a:rPr lang="es-ES" sz="5100" i="1" dirty="0" smtClean="0">
                <a:latin typeface="Arial" pitchFamily="34" charset="0"/>
                <a:cs typeface="Arial" pitchFamily="34" charset="0"/>
              </a:rPr>
              <a:t>Año 1223. Se aprueba la orden de los Franciscanos, fundada por San Francisco de </a:t>
            </a:r>
            <a:br>
              <a:rPr lang="es-ES" sz="5100" i="1" dirty="0" smtClean="0">
                <a:latin typeface="Arial" pitchFamily="34" charset="0"/>
                <a:cs typeface="Arial" pitchFamily="34" charset="0"/>
              </a:rPr>
            </a:br>
            <a:r>
              <a:rPr lang="es-ES" sz="5100" i="1" dirty="0" smtClean="0">
                <a:latin typeface="Arial" pitchFamily="34" charset="0"/>
                <a:cs typeface="Arial" pitchFamily="34" charset="0"/>
              </a:rPr>
              <a:t>Asís.</a:t>
            </a:r>
            <a:r>
              <a:rPr lang="es-ES" sz="5100" dirty="0" smtClean="0">
                <a:latin typeface="Arial"/>
              </a:rPr>
              <a:t> Año 1054. Cisma de Oriente. La Iglesia oriental griega se separa de Roma</a:t>
            </a:r>
          </a:p>
          <a:p>
            <a:r>
              <a:rPr lang="es-ES" sz="5100" dirty="0" smtClean="0">
                <a:latin typeface="Arial"/>
              </a:rPr>
              <a:t>Año 1096-99 Comienza la primera cruzada para reconquistar a los árabes la</a:t>
            </a:r>
          </a:p>
          <a:p>
            <a:r>
              <a:rPr lang="es-ES" sz="5100" dirty="0" smtClean="0">
                <a:latin typeface="Arial"/>
              </a:rPr>
              <a:t>Tierra Santa de Jesús.</a:t>
            </a:r>
          </a:p>
          <a:p>
            <a:endParaRPr lang="es-ES" sz="5100" dirty="0" smtClean="0">
              <a:latin typeface="Arial"/>
            </a:endParaRPr>
          </a:p>
          <a:p>
            <a:endParaRPr lang="es-ES" sz="5100" dirty="0" smtClean="0">
              <a:latin typeface="Arial"/>
            </a:endParaRPr>
          </a:p>
          <a:p>
            <a:endParaRPr lang="es-ES" sz="5100" dirty="0" smtClean="0">
              <a:latin typeface="Arial"/>
              <a:cs typeface="Arial" pitchFamily="34" charset="0"/>
            </a:endParaRPr>
          </a:p>
          <a:p>
            <a:endParaRPr lang="es-ES" sz="5100" i="1" dirty="0" smtClean="0">
              <a:solidFill>
                <a:schemeClr val="bg1"/>
              </a:solidFill>
              <a:latin typeface="Arial" pitchFamily="34" charset="0"/>
              <a:cs typeface="Arial" pitchFamily="34" charset="0"/>
            </a:endParaRPr>
          </a:p>
          <a:p>
            <a:endParaRPr lang="es-E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16" y="4429132"/>
            <a:ext cx="2266950" cy="201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857224" y="2928934"/>
            <a:ext cx="7601954" cy="923330"/>
          </a:xfrm>
          <a:prstGeom prst="rect">
            <a:avLst/>
          </a:prstGeom>
          <a:noFill/>
        </p:spPr>
        <p:txBody>
          <a:bodyPr wrap="none" lIns="91440" tIns="45720" rIns="91440" bIns="45720">
            <a:spAutoFit/>
          </a:bodyPr>
          <a:lstStyle/>
          <a:p>
            <a:pPr algn="ctr"/>
            <a:r>
              <a:rPr lang="es-E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El modo de vida del clero</a:t>
            </a:r>
            <a:endParaRPr lang="es-E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spd="slow">
    <p:comb/>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ES" dirty="0" smtClean="0"/>
              <a:t>En la  Edad Media el clero se ocupaba de predicar , enseñar la doctrina cristiana y administrar los sacramentos.</a:t>
            </a:r>
            <a:endParaRPr lang="es-ES" dirty="0"/>
          </a:p>
        </p:txBody>
      </p:sp>
      <p:pic>
        <p:nvPicPr>
          <p:cNvPr id="4" name="3 Imagen" descr="monje[1].png"/>
          <p:cNvPicPr>
            <a:picLocks noChangeAspect="1"/>
          </p:cNvPicPr>
          <p:nvPr/>
        </p:nvPicPr>
        <p:blipFill>
          <a:blip r:embed="rId2" cstate="print"/>
          <a:stretch>
            <a:fillRect/>
          </a:stretch>
        </p:blipFill>
        <p:spPr>
          <a:xfrm>
            <a:off x="1331640" y="3381375"/>
            <a:ext cx="6624736" cy="3476625"/>
          </a:xfrm>
          <a:prstGeom prst="rect">
            <a:avLst/>
          </a:prstGeom>
        </p:spPr>
      </p:pic>
      <p:sp>
        <p:nvSpPr>
          <p:cNvPr id="6" name="5 Rectángulo"/>
          <p:cNvSpPr/>
          <p:nvPr/>
        </p:nvSpPr>
        <p:spPr>
          <a:xfrm>
            <a:off x="142844" y="0"/>
            <a:ext cx="9001156" cy="1754326"/>
          </a:xfrm>
          <a:prstGeom prst="rect">
            <a:avLst/>
          </a:prstGeom>
          <a:noFill/>
        </p:spPr>
        <p:txBody>
          <a:bodyPr wrap="square" lIns="91440" tIns="45720" rIns="91440" bIns="45720">
            <a:spAutoFit/>
          </a:bodyPr>
          <a:lstStyle/>
          <a:p>
            <a:pPr algn="ctr"/>
            <a:r>
              <a:rPr lang="es-E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Ocupaciones del clero en la Edad Media</a:t>
            </a:r>
            <a:endParaRPr lang="es-E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TotalTime>
  <Words>1444</Words>
  <Application>Microsoft Office PowerPoint</Application>
  <PresentationFormat>Presentación en pantalla (4:3)</PresentationFormat>
  <Paragraphs>89</Paragraphs>
  <Slides>24</Slides>
  <Notes>0</Notes>
  <HiddenSlides>0</HiddenSlides>
  <MMClips>0</MMClips>
  <ScaleCrop>false</ScaleCrop>
  <HeadingPairs>
    <vt:vector size="4" baseType="variant">
      <vt:variant>
        <vt:lpstr>Tema</vt:lpstr>
      </vt:variant>
      <vt:variant>
        <vt:i4>1</vt:i4>
      </vt:variant>
      <vt:variant>
        <vt:lpstr>Títulos de diapositiva</vt:lpstr>
      </vt:variant>
      <vt:variant>
        <vt:i4>24</vt:i4>
      </vt:variant>
    </vt:vector>
  </HeadingPairs>
  <TitlesOfParts>
    <vt:vector size="25" baseType="lpstr">
      <vt:lpstr>Tema de Office</vt:lpstr>
      <vt:lpstr>Presentación de PowerPoint</vt:lpstr>
      <vt:lpstr>Introducción </vt:lpstr>
      <vt:lpstr>Presentación de PowerPoint</vt:lpstr>
      <vt:lpstr>Presentación de PowerPoint</vt:lpstr>
      <vt:lpstr>El terreno cultural. La iglesia organizaba la enseñanza y financiaba numerosas obras de arte. *Promoción de la cultura por parte de la iglesia.  En occidente, tras la caída del Imperio Romano y la Invasión de los pueblos Bárbaros, la cultura se concentró únicamente en los monasterios . Ellos se encargaban de copiar libros, manuscritos, etc. Y enseñar a la gente generalmente noble . Ellos fueron los que se mantuvieron hasta que en la Baja Edad Media aparecen unas escuelas al amparo de las catedrales mas importantes.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Clero: rangos y ropa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MODO DE VIDA DEL CLERO</dc:title>
  <dc:creator>ROSI</dc:creator>
  <cp:lastModifiedBy>aLvAroO !!</cp:lastModifiedBy>
  <cp:revision>23</cp:revision>
  <dcterms:created xsi:type="dcterms:W3CDTF">2012-11-05T20:01:09Z</dcterms:created>
  <dcterms:modified xsi:type="dcterms:W3CDTF">2012-11-12T17:14:22Z</dcterms:modified>
</cp:coreProperties>
</file>