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5" r:id="rId10"/>
    <p:sldId id="266" r:id="rId11"/>
    <p:sldId id="269" r:id="rId12"/>
    <p:sldId id="271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153" autoAdjust="0"/>
    <p:restoredTop sz="86409" autoAdjust="0"/>
  </p:normalViewPr>
  <p:slideViewPr>
    <p:cSldViewPr>
      <p:cViewPr varScale="1">
        <p:scale>
          <a:sx n="76" d="100"/>
          <a:sy n="76" d="100"/>
        </p:scale>
        <p:origin x="-5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EC65-0799-4705-B178-E8342F950202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69B1B-23DD-491D-81CF-9F210C9C928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EC65-0799-4705-B178-E8342F950202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9B1B-23DD-491D-81CF-9F210C9C92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EC65-0799-4705-B178-E8342F950202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9B1B-23DD-491D-81CF-9F210C9C92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91EC65-0799-4705-B178-E8342F950202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8669B1B-23DD-491D-81CF-9F210C9C928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EC65-0799-4705-B178-E8342F950202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9B1B-23DD-491D-81CF-9F210C9C928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EC65-0799-4705-B178-E8342F950202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9B1B-23DD-491D-81CF-9F210C9C928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9B1B-23DD-491D-81CF-9F210C9C928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EC65-0799-4705-B178-E8342F950202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EC65-0799-4705-B178-E8342F950202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9B1B-23DD-491D-81CF-9F210C9C928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EC65-0799-4705-B178-E8342F950202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9B1B-23DD-491D-81CF-9F210C9C92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91EC65-0799-4705-B178-E8342F950202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669B1B-23DD-491D-81CF-9F210C9C928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EC65-0799-4705-B178-E8342F950202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69B1B-23DD-491D-81CF-9F210C9C928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91EC65-0799-4705-B178-E8342F950202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8669B1B-23DD-491D-81CF-9F210C9C928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Grupo: </a:t>
            </a:r>
            <a:r>
              <a:rPr lang="es-ES" sz="4000" dirty="0" smtClean="0"/>
              <a:t>1</a:t>
            </a:r>
          </a:p>
          <a:p>
            <a:r>
              <a:rPr lang="es-ES" sz="1800" dirty="0" smtClean="0"/>
              <a:t>23</a:t>
            </a:r>
          </a:p>
          <a:p>
            <a:r>
              <a:rPr lang="es-ES" sz="1800" dirty="0" smtClean="0"/>
              <a:t>9</a:t>
            </a:r>
          </a:p>
          <a:p>
            <a:r>
              <a:rPr lang="es-ES" sz="1800" dirty="0" smtClean="0"/>
              <a:t>14</a:t>
            </a:r>
          </a:p>
          <a:p>
            <a:r>
              <a:rPr lang="es-ES" sz="1800" dirty="0" smtClean="0"/>
              <a:t>3</a:t>
            </a:r>
          </a:p>
          <a:p>
            <a:r>
              <a:rPr lang="es-ES" sz="1800" dirty="0" smtClean="0"/>
              <a:t>27</a:t>
            </a:r>
          </a:p>
          <a:p>
            <a:r>
              <a:rPr lang="es-ES" sz="1800" dirty="0" smtClean="0"/>
              <a:t>16</a:t>
            </a:r>
            <a:endParaRPr lang="es-ES" sz="1800" dirty="0" smtClean="0"/>
          </a:p>
          <a:p>
            <a:endParaRPr lang="es-ES" sz="20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 nobleza en la Edad Media</a:t>
            </a:r>
            <a:endParaRPr lang="es-ES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centros3.pntic.mec.es/cp.versalles/Historico/Prd_06/IMAGENES/el-caballero-medieval-52k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80728"/>
            <a:ext cx="575310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perspectiveRelaxedModerately"/>
              <a:lightRig rig="threePt" dir="t"/>
            </a:scene3d>
          </a:bodyPr>
          <a:lstStyle/>
          <a:p>
            <a:pPr marL="457200" indent="-457200">
              <a:buNone/>
            </a:pPr>
            <a:r>
              <a:rPr lang="es-ES" sz="2000" dirty="0" smtClean="0">
                <a:latin typeface="Comic Sans MS" pitchFamily="66" charset="0"/>
              </a:rPr>
              <a:t>La manera de llegar a ser noble mediante tres maneras: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Comic Sans MS" pitchFamily="66" charset="0"/>
              </a:rPr>
              <a:t>Naciendo noble llegando de tu familia.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Comic Sans MS" pitchFamily="66" charset="0"/>
              </a:rPr>
              <a:t>Casándote con un noble arruinado. 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Comic Sans MS" pitchFamily="66" charset="0"/>
              </a:rPr>
              <a:t>Casándote co</a:t>
            </a:r>
            <a:r>
              <a:rPr lang="es-ES" sz="2000" dirty="0" smtClean="0">
                <a:latin typeface="Comic Sans MS" pitchFamily="66" charset="0"/>
              </a:rPr>
              <a:t>n una dama.</a:t>
            </a:r>
            <a:endParaRPr lang="es-ES" sz="2000" dirty="0" smtClean="0">
              <a:latin typeface="Comic Sans MS" pitchFamily="66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Como llegar a ser nobles</a:t>
            </a:r>
            <a:endParaRPr lang="es-E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3.bp.blogspot.com/-It6N3L-dBAM/T-EHs9vDKYI/AAAAAAAABDo/zIEMO23kbKI/s320/1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0555879">
            <a:off x="3077656" y="667452"/>
            <a:ext cx="3563107" cy="5090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perspectiveAbove"/>
              <a:lightRig rig="threePt" dir="t"/>
            </a:scene3d>
          </a:bodyPr>
          <a:lstStyle/>
          <a:p>
            <a:pPr>
              <a:buFont typeface="Constantia" pitchFamily="18" charset="0"/>
              <a:buChar char="•"/>
            </a:pPr>
            <a:r>
              <a:rPr lang="es-ES" sz="1800" dirty="0" smtClean="0">
                <a:latin typeface="Comic Sans MS" pitchFamily="66" charset="0"/>
              </a:rPr>
              <a:t>En la Edad Media existía una clase social muy alta, formada por un grupo privilegiado de guerreros y religiosos, estos últimos, miembros destacados de la Iglesia. La nobleza guerrera vivía en los castillos y sus principales ocupaciones eran la guerra y los torneos de combate entre caballeros. Sus ingresos procedían de los tributos que les pagaban sus siervos por el usufructos de sus tierras.</a:t>
            </a:r>
            <a:r>
              <a:rPr lang="es-ES" sz="1800" baseline="0" dirty="0" smtClean="0">
                <a:latin typeface="Comic Sans MS" pitchFamily="66" charset="0"/>
              </a:rPr>
              <a:t> Los caballeros eran de una clase social un poco</a:t>
            </a:r>
            <a:r>
              <a:rPr lang="es-ES" sz="1800" dirty="0" smtClean="0">
                <a:latin typeface="Comic Sans MS" pitchFamily="66" charset="0"/>
              </a:rPr>
              <a:t> menor que los terratenientes militares y religiosos, y se podía llegar a ella, gracias algún mérito durante un guerra</a:t>
            </a:r>
          </a:p>
          <a:p>
            <a:pPr>
              <a:buFont typeface="Constantia" pitchFamily="18" charset="0"/>
              <a:buChar char="•"/>
            </a:pPr>
            <a:endParaRPr lang="es-ES" sz="1800" dirty="0" smtClean="0">
              <a:latin typeface="Comic Sans MS" pitchFamily="66" charset="0"/>
            </a:endParaRPr>
          </a:p>
          <a:p>
            <a:pPr>
              <a:buFont typeface="Constantia" pitchFamily="18" charset="0"/>
              <a:buChar char="•"/>
            </a:pPr>
            <a:endParaRPr lang="es-ES" sz="1800" dirty="0" smtClean="0">
              <a:latin typeface="Comic Sans MS" pitchFamily="66" charset="0"/>
            </a:endParaRPr>
          </a:p>
          <a:p>
            <a:pPr>
              <a:buFont typeface="Constantia" pitchFamily="18" charset="0"/>
              <a:buChar char="•"/>
            </a:pPr>
            <a:endParaRPr lang="es-ES" sz="1800" dirty="0" smtClean="0">
              <a:latin typeface="Comic Sans MS" pitchFamily="66" charset="0"/>
            </a:endParaRPr>
          </a:p>
          <a:p>
            <a:pPr>
              <a:buFont typeface="Constantia" pitchFamily="18" charset="0"/>
              <a:buChar char="•"/>
            </a:pPr>
            <a:endParaRPr lang="es-ES" sz="1800" dirty="0" smtClean="0">
              <a:latin typeface="Comic Sans MS" pitchFamily="66" charset="0"/>
            </a:endParaRPr>
          </a:p>
          <a:p>
            <a:pPr>
              <a:buFont typeface="Constantia" pitchFamily="18" charset="0"/>
              <a:buChar char="•"/>
            </a:pPr>
            <a:endParaRPr lang="es-ES" sz="1800" dirty="0">
              <a:latin typeface="Comic Sans MS" pitchFamily="66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privilegios</a:t>
            </a:r>
            <a:endParaRPr lang="es-ES" dirty="0"/>
          </a:p>
        </p:txBody>
      </p:sp>
      <p:sp>
        <p:nvSpPr>
          <p:cNvPr id="6" name="5 Flecha abajo"/>
          <p:cNvSpPr/>
          <p:nvPr/>
        </p:nvSpPr>
        <p:spPr>
          <a:xfrm>
            <a:off x="3071802" y="4500570"/>
            <a:ext cx="2571768" cy="23574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imágenes</a:t>
            </a:r>
            <a:endParaRPr lang="es-E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image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6736080" cy="2533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4 Imagen" descr="image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3857628"/>
            <a:ext cx="4819650" cy="237172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72000"/>
          </a:xfrm>
        </p:spPr>
        <p:txBody>
          <a:bodyPr>
            <a:normAutofit/>
            <a:scene3d>
              <a:camera prst="perspectiveRelaxedModerately"/>
              <a:lightRig rig="threePt" dir="t"/>
            </a:scene3d>
          </a:bodyPr>
          <a:lstStyle/>
          <a:p>
            <a:pPr>
              <a:buFont typeface="Arial" pitchFamily="34" charset="0"/>
              <a:buChar char="•"/>
            </a:pPr>
            <a:r>
              <a:rPr lang="es-ES" sz="1800" dirty="0" smtClean="0">
                <a:latin typeface="Comic Sans MS" pitchFamily="66" charset="0"/>
              </a:rPr>
              <a:t>La gastronomía medieval: conjunto de costumbres culinarias y de los alimentos relacionados con la época  medieval típicos de la zona de Europa.</a:t>
            </a:r>
          </a:p>
          <a:p>
            <a:pPr>
              <a:buFont typeface="Arial" pitchFamily="34" charset="0"/>
              <a:buChar char="•"/>
            </a:pPr>
            <a:r>
              <a:rPr lang="es-ES" sz="1800" dirty="0" smtClean="0">
                <a:latin typeface="Comic Sans MS" pitchFamily="66" charset="0"/>
              </a:rPr>
              <a:t>Muchos de los cambios durante este periodo pusieron lo que son hoy en día de los fundamentos de las cocinas nacionales y religiones de la actual Europa, debe la exportación especialmente la fruta, el pescado y la carne.</a:t>
            </a:r>
          </a:p>
          <a:p>
            <a:pPr>
              <a:buFont typeface="Arial" pitchFamily="34" charset="0"/>
              <a:buChar char="•"/>
            </a:pPr>
            <a:r>
              <a:rPr lang="es-ES" sz="1800" dirty="0" smtClean="0">
                <a:latin typeface="Comic Sans MS" pitchFamily="66" charset="0"/>
              </a:rPr>
              <a:t>La noble acaudalada se consideran como influencia extranjeras y eran más propensas a que los comestibles de los estratos más bajos de la sociedad. El punto de vista culinario debido a que la población deseaba emularlas, especialmente la clase media superior de las ciudades medievales.</a:t>
            </a:r>
            <a:endParaRPr lang="es-ES" sz="1800" dirty="0">
              <a:latin typeface="Comic Sans MS" pitchFamily="66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gastronomía</a:t>
            </a:r>
            <a:endParaRPr lang="es-E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perspectiveRelaxedModerately"/>
              <a:lightRig rig="threePt" dir="t"/>
            </a:scene3d>
          </a:bodyPr>
          <a:lstStyle/>
          <a:p>
            <a:pPr>
              <a:buFont typeface="Arial" pitchFamily="34" charset="0"/>
              <a:buChar char="•"/>
            </a:pPr>
            <a:r>
              <a:rPr lang="es-ES" sz="1800" dirty="0" smtClean="0">
                <a:latin typeface="Comic Sans MS" pitchFamily="66" charset="0"/>
              </a:rPr>
              <a:t>La sociedad </a:t>
            </a:r>
            <a:r>
              <a:rPr lang="es-ES" sz="1800" dirty="0" smtClean="0">
                <a:latin typeface="Comic Sans MS" pitchFamily="66" charset="0"/>
              </a:rPr>
              <a:t>en la Edad Media </a:t>
            </a:r>
            <a:r>
              <a:rPr lang="es-ES" sz="1800" dirty="0" smtClean="0">
                <a:latin typeface="Comic Sans MS" pitchFamily="66" charset="0"/>
              </a:rPr>
              <a:t>el noventa por ciento de la población vivía en el campo, centro de toda actividad y vida diaria para los habitantes de aquella época. </a:t>
            </a:r>
            <a:endParaRPr lang="es-ES" sz="1800" dirty="0">
              <a:latin typeface="Comic Sans MS" pitchFamily="66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sociedad</a:t>
            </a:r>
            <a:endParaRPr lang="es-ES" dirty="0"/>
          </a:p>
        </p:txBody>
      </p:sp>
      <p:sp>
        <p:nvSpPr>
          <p:cNvPr id="7" name="6 Flecha arriba"/>
          <p:cNvSpPr/>
          <p:nvPr/>
        </p:nvSpPr>
        <p:spPr>
          <a:xfrm>
            <a:off x="3643306" y="2857496"/>
            <a:ext cx="2286016" cy="150019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imágenes</a:t>
            </a:r>
            <a:endParaRPr lang="es-E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Imagen" descr="http://socialesiesmaella.files.wordpress.com/2011/07/piramide-feud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5" y="428604"/>
            <a:ext cx="6929486" cy="60722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perspectiveRelaxedModerately"/>
              <a:lightRig rig="threePt" dir="t"/>
            </a:scene3d>
          </a:bodyPr>
          <a:lstStyle/>
          <a:p>
            <a:pPr>
              <a:buFont typeface="Arial" pitchFamily="34" charset="0"/>
              <a:buChar char="•"/>
            </a:pPr>
            <a:r>
              <a:rPr lang="es-ES" sz="1800" dirty="0" smtClean="0">
                <a:latin typeface="Comic Sans MS" pitchFamily="66" charset="0"/>
              </a:rPr>
              <a:t>La dama medieval disfruta de gran fantasía en el vestuario, y dependerá  siempre de su patrimonio.</a:t>
            </a:r>
            <a:r>
              <a:rPr lang="es-ES" sz="1800" baseline="0" dirty="0" smtClean="0">
                <a:latin typeface="Comic Sans MS" pitchFamily="66" charset="0"/>
              </a:rPr>
              <a:t> La ropa interior consistía en una camisa o </a:t>
            </a:r>
            <a:r>
              <a:rPr lang="es-ES" sz="1800" baseline="0" dirty="0" err="1" smtClean="0">
                <a:latin typeface="Comic Sans MS" pitchFamily="66" charset="0"/>
              </a:rPr>
              <a:t>kamese</a:t>
            </a:r>
            <a:r>
              <a:rPr lang="es-ES" sz="1800" baseline="0" dirty="0" smtClean="0">
                <a:latin typeface="Comic Sans MS" pitchFamily="66" charset="0"/>
              </a:rPr>
              <a:t> des de los hombros al suelo, de tejido fino, lino o sede para el verano y lana para el in invierno; sobre esta lleva una túnica o </a:t>
            </a:r>
            <a:r>
              <a:rPr lang="es-ES" sz="1800" baseline="0" dirty="0" err="1" smtClean="0">
                <a:latin typeface="Comic Sans MS" pitchFamily="66" charset="0"/>
              </a:rPr>
              <a:t>almexica</a:t>
            </a:r>
            <a:r>
              <a:rPr lang="es-ES" sz="1800" baseline="0" dirty="0" smtClean="0">
                <a:latin typeface="Comic Sans MS" pitchFamily="66" charset="0"/>
              </a:rPr>
              <a:t> que cierra con botones. En tiempo de frio puede llevar una especie de traje sin mangas con grandes sisas que permite ver la mangas adornadas de la </a:t>
            </a:r>
            <a:r>
              <a:rPr lang="es-ES" sz="1800" baseline="0" dirty="0" err="1" smtClean="0">
                <a:latin typeface="Comic Sans MS" pitchFamily="66" charset="0"/>
              </a:rPr>
              <a:t>almexica</a:t>
            </a:r>
            <a:r>
              <a:rPr lang="es-ES" sz="1800" baseline="0" dirty="0" smtClean="0">
                <a:latin typeface="Comic Sans MS" pitchFamily="66" charset="0"/>
              </a:rPr>
              <a:t> o túnica. Sobre ella va el cinturón.</a:t>
            </a:r>
          </a:p>
          <a:p>
            <a:pPr>
              <a:buFont typeface="Arial" pitchFamily="34" charset="0"/>
              <a:buChar char="•"/>
            </a:pPr>
            <a:r>
              <a:rPr lang="es-ES" sz="1800" baseline="0" dirty="0" smtClean="0">
                <a:latin typeface="Comic Sans MS" pitchFamily="66" charset="0"/>
              </a:rPr>
              <a:t>si la dama sale de la casa llevará encima</a:t>
            </a:r>
            <a:r>
              <a:rPr lang="es-ES" sz="1800" dirty="0" smtClean="0">
                <a:latin typeface="Comic Sans MS" pitchFamily="66" charset="0"/>
              </a:rPr>
              <a:t> de un sayal o un manto que le cubra la cabeza en señal de modestia. Si la dama esta en casa usa el </a:t>
            </a:r>
            <a:r>
              <a:rPr lang="es-ES" sz="1800" dirty="0" err="1" smtClean="0">
                <a:latin typeface="Comic Sans MS" pitchFamily="66" charset="0"/>
              </a:rPr>
              <a:t>alfaime</a:t>
            </a:r>
            <a:r>
              <a:rPr lang="es-ES" sz="1800" dirty="0" smtClean="0">
                <a:latin typeface="Comic Sans MS" pitchFamily="66" charset="0"/>
              </a:rPr>
              <a:t> o toca. Estas prendas son obligatorias en la mujer casada que llevara siempre la cabeza cubierta: el pelo recogido con red, en moños o trenzas. </a:t>
            </a:r>
          </a:p>
          <a:p>
            <a:pPr>
              <a:buFont typeface="Arial" pitchFamily="34" charset="0"/>
              <a:buChar char="•"/>
            </a:pPr>
            <a:r>
              <a:rPr lang="es-ES" sz="1800" dirty="0" smtClean="0">
                <a:latin typeface="Comic Sans MS" pitchFamily="66" charset="0"/>
              </a:rPr>
              <a:t>Tanto el caballero como la dama usaban trajes especiales para dormir llamados </a:t>
            </a:r>
            <a:r>
              <a:rPr lang="es-ES" sz="1800" dirty="0" err="1" smtClean="0">
                <a:latin typeface="Comic Sans MS" pitchFamily="66" charset="0"/>
              </a:rPr>
              <a:t>kamese</a:t>
            </a:r>
            <a:r>
              <a:rPr lang="es-ES" sz="1800" dirty="0" smtClean="0">
                <a:latin typeface="Comic Sans MS" pitchFamily="66" charset="0"/>
              </a:rPr>
              <a:t> o lector. La ropa interior de la dama consistía en un simple camisón, sin nada debajo.</a:t>
            </a:r>
            <a:endParaRPr lang="es-ES" sz="1800" dirty="0">
              <a:latin typeface="Comic Sans MS" pitchFamily="66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Vestuario de dama </a:t>
            </a:r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3571868" y="2714620"/>
            <a:ext cx="2428892" cy="20717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imágenes</a:t>
            </a:r>
            <a:endParaRPr lang="es-E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www.entretelasvestuario.com/fotos/trajes_es_130561953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19713">
            <a:off x="1357290" y="785794"/>
            <a:ext cx="166687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2 Imagen" descr="http://arquehistoria.com/wp-content/uploads/2008/11/trajes_medievales1-e133802641029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6288">
            <a:off x="3098018" y="3317440"/>
            <a:ext cx="5400040" cy="31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danimis.files.wordpress.com/2011/11/peinados-grieg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70591">
            <a:off x="4268614" y="483338"/>
            <a:ext cx="3810000" cy="2533651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perspectiveRelaxedModerately"/>
              <a:lightRig rig="threePt" dir="t"/>
            </a:scene3d>
          </a:bodyPr>
          <a:lstStyle/>
          <a:p>
            <a:pPr>
              <a:buNone/>
            </a:pPr>
            <a:r>
              <a:rPr lang="es-ES" sz="1800" dirty="0" smtClean="0">
                <a:latin typeface="Comic Sans MS" pitchFamily="66" charset="0"/>
              </a:rPr>
              <a:t>La cabeza del caballero se protege con el yelmo, una especie de gorro metálico que solo cubre la mitad superior de la cabeza; debajo de este se usa un gorro o capucha conocido como capiello</a:t>
            </a:r>
            <a:r>
              <a:rPr lang="es-ES" sz="18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s-ES" sz="1800" dirty="0" smtClean="0">
                <a:latin typeface="Comic Sans MS" pitchFamily="66" charset="0"/>
              </a:rPr>
              <a:t> Si un  guerrero deseaba pasar desapercibido, cubría su equipo con kabsan </a:t>
            </a:r>
            <a:r>
              <a:rPr lang="es-ES" sz="1800" dirty="0" smtClean="0">
                <a:latin typeface="Comic Sans MS" pitchFamily="66" charset="0"/>
              </a:rPr>
              <a:t> o capa morada con capucha, de esa manera disimulaba el aspecto de la mesnada. </a:t>
            </a:r>
          </a:p>
          <a:p>
            <a:pPr>
              <a:buNone/>
            </a:pPr>
            <a:r>
              <a:rPr lang="es-ES" sz="1800" dirty="0" smtClean="0">
                <a:latin typeface="Comic Sans MS" pitchFamily="66" charset="0"/>
              </a:rPr>
              <a:t>Los soldados del siglo XI llevaban una cota de malla larga que se llamaba camisote y cubría cabeza y antebrazos.</a:t>
            </a:r>
          </a:p>
          <a:p>
            <a:pPr>
              <a:buNone/>
            </a:pPr>
            <a:r>
              <a:rPr lang="es-ES" sz="1800" dirty="0" smtClean="0">
                <a:latin typeface="Comic Sans MS" pitchFamily="66" charset="0"/>
              </a:rPr>
              <a:t>Hasta el siglo XIV no se usaban petos ni espalderas, y a partir de ellos evoluciono la armadura completa. </a:t>
            </a:r>
          </a:p>
          <a:p>
            <a:pPr>
              <a:buNone/>
            </a:pPr>
            <a:r>
              <a:rPr lang="es-ES" sz="1800" dirty="0" smtClean="0">
                <a:latin typeface="Comic Sans MS" pitchFamily="66" charset="0"/>
              </a:rPr>
              <a:t>El caballero usaba debajo del camisote la camisa y las calzas anudadas a la camisa con pinzas</a:t>
            </a:r>
            <a:endParaRPr lang="es-ES" sz="1800" dirty="0">
              <a:latin typeface="Comic Sans MS" pitchFamily="66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Vestuario </a:t>
            </a:r>
            <a:r>
              <a:rPr lang="es-ES" dirty="0" smtClean="0"/>
              <a:t>de caballero</a:t>
            </a:r>
            <a:endParaRPr lang="es-ES" dirty="0"/>
          </a:p>
        </p:txBody>
      </p:sp>
      <p:sp>
        <p:nvSpPr>
          <p:cNvPr id="4" name="3 Flecha arriba"/>
          <p:cNvSpPr/>
          <p:nvPr/>
        </p:nvSpPr>
        <p:spPr>
          <a:xfrm>
            <a:off x="4572000" y="4841776"/>
            <a:ext cx="2736304" cy="2016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Imágenes</a:t>
            </a:r>
            <a:endParaRPr lang="es-E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Words>624</Words>
  <Application>Microsoft Office PowerPoint</Application>
  <PresentationFormat>Presentación en pantalla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Papel</vt:lpstr>
      <vt:lpstr>La nobleza en la Edad Media</vt:lpstr>
      <vt:lpstr>privilegios</vt:lpstr>
      <vt:lpstr>Diapositiva 3</vt:lpstr>
      <vt:lpstr>gastronomía</vt:lpstr>
      <vt:lpstr>sociedad</vt:lpstr>
      <vt:lpstr>Diapositiva 6</vt:lpstr>
      <vt:lpstr>Vestuario de dama </vt:lpstr>
      <vt:lpstr>Diapositiva 8</vt:lpstr>
      <vt:lpstr>Vestuario de caballero</vt:lpstr>
      <vt:lpstr>Diapositiva 10</vt:lpstr>
      <vt:lpstr>Como llegar a ser nobles</vt:lpstr>
      <vt:lpstr>Diapositiva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nobleza en la Edad Media</dc:title>
  <dc:creator>Usuario</dc:creator>
  <cp:lastModifiedBy>Usuario</cp:lastModifiedBy>
  <cp:revision>56</cp:revision>
  <dcterms:created xsi:type="dcterms:W3CDTF">2012-11-09T12:00:44Z</dcterms:created>
  <dcterms:modified xsi:type="dcterms:W3CDTF">2012-11-12T17:36:13Z</dcterms:modified>
</cp:coreProperties>
</file>